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705" r:id="rId2"/>
  </p:sldMasterIdLst>
  <p:notesMasterIdLst>
    <p:notesMasterId r:id="rId14"/>
  </p:notesMasterIdLst>
  <p:handoutMasterIdLst>
    <p:handoutMasterId r:id="rId15"/>
  </p:handoutMasterIdLst>
  <p:sldIdLst>
    <p:sldId id="331" r:id="rId3"/>
    <p:sldId id="379" r:id="rId4"/>
    <p:sldId id="381" r:id="rId5"/>
    <p:sldId id="383" r:id="rId6"/>
    <p:sldId id="390" r:id="rId7"/>
    <p:sldId id="385" r:id="rId8"/>
    <p:sldId id="386" r:id="rId9"/>
    <p:sldId id="387" r:id="rId10"/>
    <p:sldId id="382" r:id="rId11"/>
    <p:sldId id="388" r:id="rId12"/>
    <p:sldId id="389" r:id="rId13"/>
  </p:sldIdLst>
  <p:sldSz cx="9144000" cy="6858000" type="screen4x3"/>
  <p:notesSz cx="6797675" cy="9926638"/>
  <p:defaultTextStyle>
    <a:defPPr>
      <a:defRPr lang="fr-FR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459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ARON Sophie" initials="BS" lastIdx="13" clrIdx="0">
    <p:extLst>
      <p:ext uri="{19B8F6BF-5375-455C-9EA6-DF929625EA0E}">
        <p15:presenceInfo xmlns:p15="http://schemas.microsoft.com/office/powerpoint/2012/main" userId="S-1-5-21-2043104406-512064258-1538882281-234640" providerId="AD"/>
      </p:ext>
    </p:extLst>
  </p:cmAuthor>
  <p:cmAuthor id="2" name="MOHAMAD-RIALLAND Camille" initials="MC" lastIdx="15" clrIdx="1">
    <p:extLst>
      <p:ext uri="{19B8F6BF-5375-455C-9EA6-DF929625EA0E}">
        <p15:presenceInfo xmlns:p15="http://schemas.microsoft.com/office/powerpoint/2012/main" userId="MOHAMAD-RIALLAND Camille" providerId="None"/>
      </p:ext>
    </p:extLst>
  </p:cmAuthor>
  <p:cmAuthor id="3" name="GEVERTZ Laure" initials="GL" lastIdx="1" clrIdx="2">
    <p:extLst>
      <p:ext uri="{19B8F6BF-5375-455C-9EA6-DF929625EA0E}">
        <p15:presenceInfo xmlns:p15="http://schemas.microsoft.com/office/powerpoint/2012/main" userId="GEVERTZ Laure" providerId="None"/>
      </p:ext>
    </p:extLst>
  </p:cmAuthor>
  <p:cmAuthor id="4" name="CHARASSE Jerome" initials="CJ" lastIdx="1" clrIdx="3">
    <p:extLst>
      <p:ext uri="{19B8F6BF-5375-455C-9EA6-DF929625EA0E}">
        <p15:presenceInfo xmlns:p15="http://schemas.microsoft.com/office/powerpoint/2012/main" userId="CHARASSE Jerome" providerId="None"/>
      </p:ext>
    </p:extLst>
  </p:cmAuthor>
  <p:cmAuthor id="5" name="BONNOIT David" initials="BD" lastIdx="7" clrIdx="4">
    <p:extLst>
      <p:ext uri="{19B8F6BF-5375-455C-9EA6-DF929625EA0E}">
        <p15:presenceInfo xmlns:p15="http://schemas.microsoft.com/office/powerpoint/2012/main" userId="S-1-5-21-2043104406-512064258-1538882281-15507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504D"/>
    <a:srgbClr val="99CC00"/>
    <a:srgbClr val="988154"/>
    <a:srgbClr val="996600"/>
    <a:srgbClr val="984807"/>
    <a:srgbClr val="F79646"/>
    <a:srgbClr val="948A54"/>
    <a:srgbClr val="77933C"/>
    <a:srgbClr val="FFFF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9"/>
  </p:normalViewPr>
  <p:slideViewPr>
    <p:cSldViewPr snapToGrid="0" snapToObjects="1">
      <p:cViewPr varScale="1">
        <p:scale>
          <a:sx n="105" d="100"/>
          <a:sy n="105" d="100"/>
        </p:scale>
        <p:origin x="1068" y="78"/>
      </p:cViewPr>
      <p:guideLst>
        <p:guide orient="horz" pos="2160"/>
        <p:guide pos="459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79" d="100"/>
          <a:sy n="79" d="100"/>
        </p:scale>
        <p:origin x="331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8701514E-7901-4089-83CA-17573E153C36}" type="datetime1">
              <a:rPr lang="fr-FR"/>
              <a:pPr>
                <a:defRPr/>
              </a:pPr>
              <a:t>01/09/2023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9749E9FF-E27B-4FD6-ABAC-9F2D67631D86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426981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B9922A48-3C58-42C6-9DFC-11D0DAED956B}" type="datetime1">
              <a:rPr lang="fr-FR"/>
              <a:pPr>
                <a:defRPr/>
              </a:pPr>
              <a:t>01/09/2023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031D36EB-473D-4CB5-942F-CB3DA3F45F90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538792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8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/>
          </a:p>
        </p:txBody>
      </p:sp>
      <p:sp>
        <p:nvSpPr>
          <p:cNvPr id="9219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9DDF5952-4E1C-4A59-87A7-2053AA72C44B}" type="slidenum">
              <a:rPr lang="fr-FR" altLang="fr-FR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fr-FR" altLang="fr-F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96837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8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/>
          </a:p>
        </p:txBody>
      </p:sp>
      <p:sp>
        <p:nvSpPr>
          <p:cNvPr id="9219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9DDF5952-4E1C-4A59-87A7-2053AA72C44B}" type="slidenum">
              <a:rPr lang="fr-FR" altLang="fr-FR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fr-FR" altLang="fr-F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30173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8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/>
          </a:p>
        </p:txBody>
      </p:sp>
      <p:sp>
        <p:nvSpPr>
          <p:cNvPr id="9219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9DDF5952-4E1C-4A59-87A7-2053AA72C44B}" type="slidenum">
              <a:rPr lang="fr-FR" altLang="fr-FR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fr-FR" altLang="fr-F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63698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8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/>
          </a:p>
        </p:txBody>
      </p:sp>
      <p:sp>
        <p:nvSpPr>
          <p:cNvPr id="9219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9DDF5952-4E1C-4A59-87A7-2053AA72C44B}" type="slidenum">
              <a:rPr lang="fr-FR" altLang="fr-FR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fr-FR" altLang="fr-F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97546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8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/>
          </a:p>
        </p:txBody>
      </p:sp>
      <p:sp>
        <p:nvSpPr>
          <p:cNvPr id="9219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9DDF5952-4E1C-4A59-87A7-2053AA72C44B}" type="slidenum">
              <a:rPr lang="fr-FR" altLang="fr-FR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fr-FR" altLang="fr-F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03737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8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/>
          </a:p>
        </p:txBody>
      </p:sp>
      <p:sp>
        <p:nvSpPr>
          <p:cNvPr id="9219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9DDF5952-4E1C-4A59-87A7-2053AA72C44B}" type="slidenum">
              <a:rPr lang="fr-FR" altLang="fr-FR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fr-FR" altLang="fr-F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71339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8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/>
          </a:p>
        </p:txBody>
      </p:sp>
      <p:sp>
        <p:nvSpPr>
          <p:cNvPr id="9219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9DDF5952-4E1C-4A59-87A7-2053AA72C44B}" type="slidenum">
              <a:rPr lang="fr-FR" altLang="fr-FR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10</a:t>
            </a:fld>
            <a:endParaRPr lang="fr-FR" altLang="fr-F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2473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8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/>
          </a:p>
        </p:txBody>
      </p:sp>
      <p:sp>
        <p:nvSpPr>
          <p:cNvPr id="9219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9DDF5952-4E1C-4A59-87A7-2053AA72C44B}" type="slidenum">
              <a:rPr lang="fr-FR" altLang="fr-FR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fr-FR" altLang="fr-F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0513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1" descr="DGAFP-fond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525"/>
            <a:ext cx="9072563" cy="683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986410" y="1709845"/>
            <a:ext cx="7157590" cy="1300056"/>
          </a:xfrm>
          <a:prstGeom prst="rect">
            <a:avLst/>
          </a:prstGeom>
        </p:spPr>
        <p:txBody>
          <a:bodyPr/>
          <a:lstStyle>
            <a:lvl1pPr algn="l">
              <a:defRPr sz="3200" b="0" i="0">
                <a:latin typeface="Section-Bold"/>
                <a:cs typeface="Section-Bold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986410" y="3009900"/>
            <a:ext cx="5785990" cy="49492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600" b="0" i="0">
                <a:solidFill>
                  <a:schemeClr val="tx1"/>
                </a:solidFill>
                <a:latin typeface="Section-Medium"/>
                <a:cs typeface="Section-Medium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fr-FR" dirty="0"/>
          </a:p>
        </p:txBody>
      </p:sp>
      <p:pic>
        <p:nvPicPr>
          <p:cNvPr id="14" name="Imag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1848" y="415802"/>
            <a:ext cx="2242611" cy="874351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57200" y="204894"/>
            <a:ext cx="2228224" cy="1295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8936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>
          <a:xfrm>
            <a:off x="7614000" y="6378000"/>
            <a:ext cx="1170000" cy="48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r"/>
            <a:r>
              <a:rPr lang="fr-FR" cap="all">
                <a:solidFill>
                  <a:srgbClr val="000000"/>
                </a:solidFill>
              </a:rPr>
              <a:t>Septembre 2020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>
          <a:xfrm>
            <a:off x="360000" y="6378000"/>
            <a:ext cx="5904000" cy="480000"/>
          </a:xfrm>
          <a:prstGeom prst="rect">
            <a:avLst/>
          </a:prstGeom>
        </p:spPr>
        <p:txBody>
          <a:bodyPr/>
          <a:lstStyle/>
          <a:p>
            <a:r>
              <a:rPr lang="fr-FR">
                <a:solidFill>
                  <a:srgbClr val="000000"/>
                </a:solidFill>
              </a:rPr>
              <a:t>Analyse de la déconcentration des décisions RH de l’Etat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>
          <a:xfrm>
            <a:off x="6264000" y="6378000"/>
            <a:ext cx="1350000" cy="480000"/>
          </a:xfrm>
          <a:prstGeom prst="rect">
            <a:avLst/>
          </a:prstGeom>
        </p:spPr>
        <p:txBody>
          <a:bodyPr/>
          <a:lstStyle/>
          <a:p>
            <a:fld id="{733122C9-A0B9-462F-8757-0847AD287B63}" type="slidenum">
              <a:rPr lang="fr-FR" smtClean="0">
                <a:solidFill>
                  <a:srgbClr val="000000"/>
                </a:solidFill>
              </a:rPr>
              <a:pPr/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312000" y="240000"/>
            <a:ext cx="5472000" cy="480000"/>
          </a:xfrm>
          <a:prstGeom prst="rect">
            <a:avLst/>
          </a:prstGeom>
        </p:spPr>
        <p:txBody>
          <a:bodyPr/>
          <a:lstStyle>
            <a:lvl1pPr marL="108000" indent="-108000" algn="r">
              <a:spcAft>
                <a:spcPts val="0"/>
              </a:spcAft>
              <a:buFont typeface="+mj-lt"/>
              <a:buAutoNum type="arabicPeriod"/>
              <a:defRPr sz="750" b="1"/>
            </a:lvl1pPr>
            <a:lvl2pPr marL="108000" indent="-108000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750"/>
            </a:lvl2pPr>
          </a:lstStyle>
          <a:p>
            <a:pPr lvl="0"/>
            <a:r>
              <a:rPr lang="fr-FR"/>
              <a:t>Titre</a:t>
            </a:r>
          </a:p>
          <a:p>
            <a:pPr lvl="1"/>
            <a:r>
              <a:rPr lang="fr-FR"/>
              <a:t>Sous-titre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59999" y="2448000"/>
            <a:ext cx="2520000" cy="3432000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312000" y="2448000"/>
            <a:ext cx="2520000" cy="3432000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6264000" y="2448000"/>
            <a:ext cx="2520000" cy="3432000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  <p:sp>
        <p:nvSpPr>
          <p:cNvPr id="11" name="Espace réservé du titre 1">
            <a:extLst>
              <a:ext uri="{FF2B5EF4-FFF2-40B4-BE49-F238E27FC236}">
                <a16:creationId xmlns:a16="http://schemas.microsoft.com/office/drawing/2014/main" id="{428EC7CA-2B71-4EEB-A46C-B31C03082ECC}"/>
              </a:ext>
            </a:extLst>
          </p:cNvPr>
          <p:cNvSpPr>
            <a:spLocks noGrp="1"/>
          </p:cNvSpPr>
          <p:nvPr>
            <p:ph type="title"/>
          </p:nvPr>
        </p:nvSpPr>
        <p:spPr bwMode="gray">
          <a:xfrm>
            <a:off x="359999" y="884788"/>
            <a:ext cx="8424000" cy="96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/>
              <a:t>Titre</a:t>
            </a:r>
          </a:p>
        </p:txBody>
      </p:sp>
    </p:spTree>
    <p:extLst>
      <p:ext uri="{BB962C8B-B14F-4D97-AF65-F5344CB8AC3E}">
        <p14:creationId xmlns:p14="http://schemas.microsoft.com/office/powerpoint/2010/main" val="957069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Connecteur droit 9"/>
          <p:cNvCxnSpPr/>
          <p:nvPr userDrawn="1"/>
        </p:nvCxnSpPr>
        <p:spPr>
          <a:xfrm rot="10800000">
            <a:off x="457200" y="6356350"/>
            <a:ext cx="7219950" cy="1588"/>
          </a:xfrm>
          <a:prstGeom prst="line">
            <a:avLst/>
          </a:prstGeom>
          <a:ln w="63500" cap="flat" cmpd="sng" algn="ctr">
            <a:solidFill>
              <a:srgbClr val="001D7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6"/>
          <p:cNvSpPr txBox="1">
            <a:spLocks noChangeArrowheads="1"/>
          </p:cNvSpPr>
          <p:nvPr userDrawn="1"/>
        </p:nvSpPr>
        <p:spPr>
          <a:xfrm>
            <a:off x="7069084" y="6563586"/>
            <a:ext cx="2063750" cy="457200"/>
          </a:xfrm>
          <a:prstGeom prst="rect">
            <a:avLst/>
          </a:prstGeom>
          <a:ln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20000"/>
              </a:spcBef>
              <a:buFont typeface="Arial" charset="0"/>
              <a:buNone/>
              <a:defRPr/>
            </a:pPr>
            <a:fld id="{F23D39E9-58C0-4A38-9244-ECE9CCFBC4C1}" type="slidenum">
              <a:rPr lang="fr-FR" altLang="fr-FR" sz="800" smtClean="0">
                <a:latin typeface="Calibri" charset="0"/>
              </a:rPr>
              <a:pPr>
                <a:spcBef>
                  <a:spcPct val="20000"/>
                </a:spcBef>
                <a:buFont typeface="Arial" charset="0"/>
                <a:buNone/>
                <a:defRPr/>
              </a:pPr>
              <a:t>‹N°›</a:t>
            </a:fld>
            <a:endParaRPr lang="fr-FR" altLang="fr-FR" sz="800" dirty="0">
              <a:latin typeface="Calibri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1122"/>
          </a:xfrm>
          <a:prstGeom prst="rect">
            <a:avLst/>
          </a:prstGeom>
          <a:solidFill>
            <a:srgbClr val="002892"/>
          </a:solidFill>
        </p:spPr>
        <p:txBody>
          <a:bodyPr anchor="ctr"/>
          <a:lstStyle>
            <a:lvl1pPr algn="l">
              <a:defRPr sz="1400" b="0" i="0">
                <a:solidFill>
                  <a:schemeClr val="bg1"/>
                </a:solidFill>
                <a:latin typeface="Section-Medium"/>
                <a:cs typeface="Section-Medium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10167"/>
            <a:ext cx="8229600" cy="841022"/>
          </a:xfrm>
          <a:prstGeom prst="rect">
            <a:avLst/>
          </a:prstGeom>
        </p:spPr>
        <p:txBody>
          <a:bodyPr/>
          <a:lstStyle>
            <a:lvl1pPr>
              <a:buNone/>
              <a:defRPr sz="2000" b="0" i="0">
                <a:latin typeface="Section-Bold"/>
                <a:cs typeface="Section-Bold"/>
              </a:defRPr>
            </a:lvl1pPr>
            <a:lvl3pPr>
              <a:buNone/>
              <a:defRPr sz="1400" b="0" i="0">
                <a:latin typeface="Section-Medium"/>
                <a:cs typeface="Section-Medium"/>
              </a:defRPr>
            </a:lvl3pPr>
            <a:lvl4pPr>
              <a:buNone/>
              <a:defRPr sz="1400"/>
            </a:lvl4pPr>
            <a:lvl5pPr>
              <a:buNone/>
              <a:defRPr sz="1400"/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5" name="Espace réservé du texte 2"/>
          <p:cNvSpPr>
            <a:spLocks noGrp="1"/>
          </p:cNvSpPr>
          <p:nvPr>
            <p:ph type="body" idx="10"/>
          </p:nvPr>
        </p:nvSpPr>
        <p:spPr>
          <a:xfrm>
            <a:off x="7436556" y="274639"/>
            <a:ext cx="1241338" cy="241122"/>
          </a:xfrm>
          <a:prstGeom prst="rect">
            <a:avLst/>
          </a:prstGeom>
          <a:noFill/>
        </p:spPr>
        <p:txBody>
          <a:bodyPr anchor="b"/>
          <a:lstStyle>
            <a:lvl1pPr marL="0" indent="0" algn="r">
              <a:buNone/>
              <a:defRPr sz="1000" b="0" i="0">
                <a:ln>
                  <a:noFill/>
                </a:ln>
                <a:solidFill>
                  <a:schemeClr val="bg1"/>
                </a:solidFill>
                <a:latin typeface="Section-Medium"/>
                <a:cs typeface="Section-Medium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5" name="Espace réservé du texte 2"/>
          <p:cNvSpPr>
            <a:spLocks noGrp="1"/>
          </p:cNvSpPr>
          <p:nvPr>
            <p:ph type="body" idx="15"/>
          </p:nvPr>
        </p:nvSpPr>
        <p:spPr>
          <a:xfrm>
            <a:off x="457201" y="6450615"/>
            <a:ext cx="6506632" cy="19931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000" b="0" i="0">
                <a:latin typeface="Section-Medium"/>
                <a:cs typeface="Section-Medium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pic>
        <p:nvPicPr>
          <p:cNvPr id="4" name="Imag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7150" y="6292137"/>
            <a:ext cx="1324181" cy="516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443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Connecteur droit 16"/>
          <p:cNvCxnSpPr/>
          <p:nvPr userDrawn="1"/>
        </p:nvCxnSpPr>
        <p:spPr>
          <a:xfrm rot="10800000">
            <a:off x="457200" y="6356350"/>
            <a:ext cx="7232650" cy="1588"/>
          </a:xfrm>
          <a:prstGeom prst="line">
            <a:avLst/>
          </a:prstGeom>
          <a:ln w="63500" cap="flat" cmpd="sng" algn="ctr">
            <a:solidFill>
              <a:srgbClr val="001D7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ectangle 6"/>
          <p:cNvSpPr txBox="1">
            <a:spLocks noChangeArrowheads="1"/>
          </p:cNvSpPr>
          <p:nvPr userDrawn="1"/>
        </p:nvSpPr>
        <p:spPr>
          <a:xfrm>
            <a:off x="5372806" y="6530799"/>
            <a:ext cx="2063750" cy="457200"/>
          </a:xfrm>
          <a:prstGeom prst="rect">
            <a:avLst/>
          </a:prstGeom>
          <a:ln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>
              <a:spcBef>
                <a:spcPct val="20000"/>
              </a:spcBef>
              <a:buFont typeface="Arial" charset="0"/>
              <a:buNone/>
              <a:defRPr/>
            </a:pPr>
            <a:fld id="{070CFF80-F92F-47F3-BB69-7CC2BECB08AF}" type="slidenum">
              <a:rPr lang="fr-FR" altLang="fr-FR" sz="800" smtClean="0">
                <a:latin typeface="Calibri" charset="0"/>
              </a:rPr>
              <a:pPr algn="r">
                <a:spcBef>
                  <a:spcPct val="20000"/>
                </a:spcBef>
                <a:buFont typeface="Arial" charset="0"/>
                <a:buNone/>
                <a:defRPr/>
              </a:pPr>
              <a:t>‹N°›</a:t>
            </a:fld>
            <a:endParaRPr lang="fr-FR" altLang="fr-FR" sz="800">
              <a:latin typeface="Calibri" charset="0"/>
            </a:endParaRPr>
          </a:p>
        </p:txBody>
      </p:sp>
      <p:sp>
        <p:nvSpPr>
          <p:cNvPr id="9" name="Espace réservé du contenu 2"/>
          <p:cNvSpPr>
            <a:spLocks noGrp="1"/>
          </p:cNvSpPr>
          <p:nvPr>
            <p:ph idx="13"/>
          </p:nvPr>
        </p:nvSpPr>
        <p:spPr>
          <a:xfrm>
            <a:off x="457200" y="910167"/>
            <a:ext cx="8229600" cy="841022"/>
          </a:xfrm>
          <a:prstGeom prst="rect">
            <a:avLst/>
          </a:prstGeom>
        </p:spPr>
        <p:txBody>
          <a:bodyPr/>
          <a:lstStyle>
            <a:lvl1pPr>
              <a:buNone/>
              <a:defRPr sz="2000" b="0" i="0">
                <a:latin typeface="Section-Bold"/>
                <a:cs typeface="Section-Bold"/>
              </a:defRPr>
            </a:lvl1pPr>
            <a:lvl3pPr>
              <a:buNone/>
              <a:defRPr sz="1400" b="0" i="0">
                <a:latin typeface="Section-Medium"/>
                <a:cs typeface="Section-Medium"/>
              </a:defRPr>
            </a:lvl3pPr>
            <a:lvl4pPr>
              <a:buNone/>
              <a:defRPr sz="1400"/>
            </a:lvl4pPr>
            <a:lvl5pPr>
              <a:buNone/>
              <a:defRPr sz="14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2" name="Espace réservé pour une image  2"/>
          <p:cNvSpPr>
            <a:spLocks noGrp="1"/>
          </p:cNvSpPr>
          <p:nvPr>
            <p:ph type="pic" idx="15"/>
          </p:nvPr>
        </p:nvSpPr>
        <p:spPr>
          <a:xfrm>
            <a:off x="457201" y="1928988"/>
            <a:ext cx="1991077" cy="16270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/>
              <a:t>Cliquez sur l'icône pour ajouter une image</a:t>
            </a:r>
          </a:p>
        </p:txBody>
      </p:sp>
      <p:sp>
        <p:nvSpPr>
          <p:cNvPr id="13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41926" y="3986389"/>
            <a:ext cx="4135967" cy="173990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200" b="0" i="0">
                <a:latin typeface="Section-Medium"/>
                <a:cs typeface="Section-Medium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Espace réservé du texte 3"/>
          <p:cNvSpPr>
            <a:spLocks noGrp="1"/>
          </p:cNvSpPr>
          <p:nvPr>
            <p:ph type="body" sz="half" idx="16"/>
          </p:nvPr>
        </p:nvSpPr>
        <p:spPr>
          <a:xfrm>
            <a:off x="2603500" y="1928987"/>
            <a:ext cx="6074393" cy="16270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0" i="0">
                <a:latin typeface="Section-Medium"/>
                <a:cs typeface="Section-Medium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5" name="Espace réservé du texte 2"/>
          <p:cNvSpPr>
            <a:spLocks noGrp="1"/>
          </p:cNvSpPr>
          <p:nvPr>
            <p:ph type="body" idx="17"/>
          </p:nvPr>
        </p:nvSpPr>
        <p:spPr>
          <a:xfrm>
            <a:off x="4541926" y="3668889"/>
            <a:ext cx="4144874" cy="317499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200" b="0" i="0" cap="all">
                <a:solidFill>
                  <a:srgbClr val="001D72"/>
                </a:solidFill>
                <a:latin typeface="Section-Bold"/>
                <a:cs typeface="Section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Espace réservé du texte 2"/>
          <p:cNvSpPr>
            <a:spLocks noGrp="1"/>
          </p:cNvSpPr>
          <p:nvPr>
            <p:ph type="body" idx="18"/>
          </p:nvPr>
        </p:nvSpPr>
        <p:spPr>
          <a:xfrm>
            <a:off x="457201" y="6450615"/>
            <a:ext cx="3776133" cy="19931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000" b="0" i="0">
                <a:latin typeface="Section-Medium"/>
                <a:cs typeface="Section-Medium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8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457200" y="3668893"/>
            <a:ext cx="1991078" cy="20573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/>
              <a:t>Cliquez sur l'icône pour ajouter une image</a:t>
            </a:r>
            <a:endParaRPr lang="fr-FR" noProof="0" dirty="0"/>
          </a:p>
        </p:txBody>
      </p:sp>
      <p:sp>
        <p:nvSpPr>
          <p:cNvPr id="19" name="Espace réservé pour une image  2"/>
          <p:cNvSpPr>
            <a:spLocks noGrp="1"/>
          </p:cNvSpPr>
          <p:nvPr>
            <p:ph type="pic" idx="19"/>
          </p:nvPr>
        </p:nvSpPr>
        <p:spPr>
          <a:xfrm>
            <a:off x="2603500" y="3668891"/>
            <a:ext cx="1770944" cy="20573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/>
              <a:t>Cliquez sur l'icône pour ajouter une image</a:t>
            </a:r>
          </a:p>
        </p:txBody>
      </p:sp>
      <p:sp>
        <p:nvSpPr>
          <p:cNvPr id="21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0694" cy="241123"/>
          </a:xfrm>
          <a:prstGeom prst="rect">
            <a:avLst/>
          </a:prstGeom>
          <a:solidFill>
            <a:srgbClr val="001D72"/>
          </a:solidFill>
        </p:spPr>
        <p:txBody>
          <a:bodyPr anchor="ctr"/>
          <a:lstStyle>
            <a:lvl1pPr algn="l">
              <a:defRPr sz="1400" b="0" i="0">
                <a:solidFill>
                  <a:schemeClr val="bg1"/>
                </a:solidFill>
                <a:latin typeface="Section-Medium"/>
                <a:cs typeface="Section-Medium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1" name="Espace réservé du texte 2"/>
          <p:cNvSpPr>
            <a:spLocks noGrp="1"/>
          </p:cNvSpPr>
          <p:nvPr>
            <p:ph type="body" idx="14"/>
          </p:nvPr>
        </p:nvSpPr>
        <p:spPr>
          <a:xfrm>
            <a:off x="7436556" y="274639"/>
            <a:ext cx="1241338" cy="241122"/>
          </a:xfrm>
          <a:prstGeom prst="rect">
            <a:avLst/>
          </a:prstGeom>
          <a:noFill/>
        </p:spPr>
        <p:txBody>
          <a:bodyPr anchor="b"/>
          <a:lstStyle>
            <a:lvl1pPr marL="0" indent="0" algn="r">
              <a:buNone/>
              <a:defRPr sz="1000" b="0" i="0">
                <a:ln>
                  <a:noFill/>
                </a:ln>
                <a:solidFill>
                  <a:schemeClr val="bg1"/>
                </a:solidFill>
                <a:latin typeface="Section-Medium"/>
                <a:cs typeface="Section-Medium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pic>
        <p:nvPicPr>
          <p:cNvPr id="24" name="Image 2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9850" y="6278644"/>
            <a:ext cx="1393397" cy="543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695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57200" y="6448319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6248400" y="6448319"/>
            <a:ext cx="2428056" cy="365125"/>
          </a:xfrm>
          <a:prstGeom prst="rect">
            <a:avLst/>
          </a:prstGeom>
        </p:spPr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3505200" y="6448319"/>
            <a:ext cx="2133600" cy="365125"/>
          </a:xfrm>
          <a:prstGeom prst="rect">
            <a:avLst/>
          </a:prstGeom>
        </p:spPr>
        <p:txBody>
          <a:bodyPr/>
          <a:lstStyle/>
          <a:p>
            <a:fld id="{5D657CFF-B5C7-4E3D-91ED-AE67077906A6}" type="slidenum">
              <a:rPr lang="fr-FR" smtClean="0">
                <a:solidFill>
                  <a:prstClr val="black"/>
                </a:solidFill>
              </a:rPr>
              <a:pPr/>
              <a:t>‹N°›</a:t>
            </a:fld>
            <a:endParaRPr lang="fr-FR">
              <a:solidFill>
                <a:prstClr val="black"/>
              </a:solidFill>
            </a:endParaRPr>
          </a:p>
        </p:txBody>
      </p:sp>
      <p:pic>
        <p:nvPicPr>
          <p:cNvPr id="6" name="Image 2" descr="LA PALETT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5850" y="5600700"/>
            <a:ext cx="1677988" cy="130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I:\DGAFP-Logo24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0433" y="6247847"/>
            <a:ext cx="1041490" cy="405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Connecteur droit 8"/>
          <p:cNvCxnSpPr/>
          <p:nvPr/>
        </p:nvCxnSpPr>
        <p:spPr>
          <a:xfrm rot="10800000">
            <a:off x="3" y="6354831"/>
            <a:ext cx="7219950" cy="1587"/>
          </a:xfrm>
          <a:prstGeom prst="line">
            <a:avLst/>
          </a:prstGeom>
          <a:ln w="635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2993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Connecteur droit 9"/>
          <p:cNvCxnSpPr/>
          <p:nvPr userDrawn="1"/>
        </p:nvCxnSpPr>
        <p:spPr>
          <a:xfrm rot="10800000">
            <a:off x="457200" y="6356350"/>
            <a:ext cx="7219950" cy="1588"/>
          </a:xfrm>
          <a:prstGeom prst="line">
            <a:avLst/>
          </a:prstGeom>
          <a:ln w="63500" cap="flat" cmpd="sng" algn="ctr">
            <a:solidFill>
              <a:srgbClr val="001D7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6"/>
          <p:cNvSpPr txBox="1">
            <a:spLocks noChangeArrowheads="1"/>
          </p:cNvSpPr>
          <p:nvPr userDrawn="1"/>
        </p:nvSpPr>
        <p:spPr>
          <a:xfrm>
            <a:off x="7069084" y="6563586"/>
            <a:ext cx="2063750" cy="457200"/>
          </a:xfrm>
          <a:prstGeom prst="rect">
            <a:avLst/>
          </a:prstGeom>
          <a:ln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20000"/>
              </a:spcBef>
              <a:buFont typeface="Arial" charset="0"/>
              <a:buNone/>
              <a:defRPr/>
            </a:pPr>
            <a:fld id="{F23D39E9-58C0-4A38-9244-ECE9CCFBC4C1}" type="slidenum">
              <a:rPr lang="fr-FR" altLang="fr-FR" sz="800" smtClean="0">
                <a:latin typeface="Calibri" charset="0"/>
              </a:rPr>
              <a:pPr>
                <a:spcBef>
                  <a:spcPct val="20000"/>
                </a:spcBef>
                <a:buFont typeface="Arial" charset="0"/>
                <a:buNone/>
                <a:defRPr/>
              </a:pPr>
              <a:t>‹N°›</a:t>
            </a:fld>
            <a:endParaRPr lang="fr-FR" altLang="fr-FR" sz="800" dirty="0">
              <a:latin typeface="Calibri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1122"/>
          </a:xfrm>
          <a:prstGeom prst="rect">
            <a:avLst/>
          </a:prstGeom>
          <a:solidFill>
            <a:srgbClr val="002892"/>
          </a:solidFill>
        </p:spPr>
        <p:txBody>
          <a:bodyPr anchor="ctr"/>
          <a:lstStyle>
            <a:lvl1pPr algn="l">
              <a:defRPr sz="1400" b="0" i="0">
                <a:solidFill>
                  <a:schemeClr val="bg1"/>
                </a:solidFill>
                <a:latin typeface="Section-Medium"/>
                <a:cs typeface="Section-Medium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10167"/>
            <a:ext cx="8229600" cy="841022"/>
          </a:xfrm>
          <a:prstGeom prst="rect">
            <a:avLst/>
          </a:prstGeom>
        </p:spPr>
        <p:txBody>
          <a:bodyPr/>
          <a:lstStyle>
            <a:lvl1pPr>
              <a:buNone/>
              <a:defRPr sz="2000" b="0" i="0">
                <a:latin typeface="Section-Bold"/>
                <a:cs typeface="Section-Bold"/>
              </a:defRPr>
            </a:lvl1pPr>
            <a:lvl3pPr>
              <a:buNone/>
              <a:defRPr sz="1400" b="0" i="0">
                <a:latin typeface="Section-Medium"/>
                <a:cs typeface="Section-Medium"/>
              </a:defRPr>
            </a:lvl3pPr>
            <a:lvl4pPr>
              <a:buNone/>
              <a:defRPr sz="1400"/>
            </a:lvl4pPr>
            <a:lvl5pPr>
              <a:buNone/>
              <a:defRPr sz="14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5" name="Espace réservé du texte 2"/>
          <p:cNvSpPr>
            <a:spLocks noGrp="1"/>
          </p:cNvSpPr>
          <p:nvPr>
            <p:ph type="body" idx="10"/>
          </p:nvPr>
        </p:nvSpPr>
        <p:spPr>
          <a:xfrm>
            <a:off x="7436556" y="274639"/>
            <a:ext cx="1241338" cy="241122"/>
          </a:xfrm>
          <a:prstGeom prst="rect">
            <a:avLst/>
          </a:prstGeom>
          <a:noFill/>
        </p:spPr>
        <p:txBody>
          <a:bodyPr anchor="b"/>
          <a:lstStyle>
            <a:lvl1pPr marL="0" indent="0" algn="r">
              <a:buNone/>
              <a:defRPr sz="1000" b="0" i="0">
                <a:ln>
                  <a:noFill/>
                </a:ln>
                <a:solidFill>
                  <a:schemeClr val="bg1"/>
                </a:solidFill>
                <a:latin typeface="Section-Medium"/>
                <a:cs typeface="Section-Medium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Espace réservé pour une image  2"/>
          <p:cNvSpPr>
            <a:spLocks noGrp="1"/>
          </p:cNvSpPr>
          <p:nvPr>
            <p:ph type="pic" idx="12"/>
          </p:nvPr>
        </p:nvSpPr>
        <p:spPr>
          <a:xfrm>
            <a:off x="457200" y="3668890"/>
            <a:ext cx="3578578" cy="2057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/>
              <a:t>Cliquez sur l'icône pour ajouter une image</a:t>
            </a:r>
          </a:p>
        </p:txBody>
      </p:sp>
      <p:sp>
        <p:nvSpPr>
          <p:cNvPr id="21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212168" y="3986389"/>
            <a:ext cx="4465726" cy="173990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200" b="0" i="0">
                <a:latin typeface="Section-Medium"/>
                <a:cs typeface="Section-Medium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2" name="Espace réservé du texte 3"/>
          <p:cNvSpPr>
            <a:spLocks noGrp="1"/>
          </p:cNvSpPr>
          <p:nvPr>
            <p:ph type="body" sz="half" idx="13"/>
          </p:nvPr>
        </p:nvSpPr>
        <p:spPr>
          <a:xfrm>
            <a:off x="2603500" y="1855611"/>
            <a:ext cx="6074393" cy="16862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0" i="0">
                <a:latin typeface="Section-Medium"/>
                <a:cs typeface="Section-Medium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4" name="Espace réservé du texte 2"/>
          <p:cNvSpPr>
            <a:spLocks noGrp="1"/>
          </p:cNvSpPr>
          <p:nvPr>
            <p:ph type="body" idx="14"/>
          </p:nvPr>
        </p:nvSpPr>
        <p:spPr>
          <a:xfrm>
            <a:off x="4212167" y="3668889"/>
            <a:ext cx="4474633" cy="317499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200" b="0" i="0" cap="all">
                <a:solidFill>
                  <a:srgbClr val="001D72"/>
                </a:solidFill>
                <a:latin typeface="Section-Bold"/>
                <a:cs typeface="Section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5" name="Espace réservé du texte 2"/>
          <p:cNvSpPr>
            <a:spLocks noGrp="1"/>
          </p:cNvSpPr>
          <p:nvPr>
            <p:ph type="body" idx="15"/>
          </p:nvPr>
        </p:nvSpPr>
        <p:spPr>
          <a:xfrm>
            <a:off x="457201" y="6450615"/>
            <a:ext cx="6506632" cy="19931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000" b="0" i="0">
                <a:latin typeface="Section-Medium"/>
                <a:cs typeface="Section-Medium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pic>
        <p:nvPicPr>
          <p:cNvPr id="4" name="Imag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7150" y="6292137"/>
            <a:ext cx="1324181" cy="516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238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6618000"/>
            <a:ext cx="180000" cy="24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>
                <a:solidFill>
                  <a:srgbClr val="000000">
                    <a:alpha val="0"/>
                  </a:srgbClr>
                </a:solidFill>
              </a:rPr>
              <a:t>Août 2020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6618000"/>
            <a:ext cx="180000" cy="24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>
                <a:solidFill>
                  <a:srgbClr val="000000">
                    <a:alpha val="0"/>
                  </a:srgbClr>
                </a:solidFill>
              </a:rPr>
              <a:pPr/>
              <a:t>‹N°›</a:t>
            </a:fld>
            <a:endParaRPr lang="fr-FR">
              <a:solidFill>
                <a:srgbClr val="000000">
                  <a:alpha val="0"/>
                </a:srgbClr>
              </a:solidFill>
            </a:endParaRPr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24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Titre</a:t>
            </a:r>
          </a:p>
        </p:txBody>
      </p:sp>
    </p:spTree>
    <p:extLst>
      <p:ext uri="{BB962C8B-B14F-4D97-AF65-F5344CB8AC3E}">
        <p14:creationId xmlns:p14="http://schemas.microsoft.com/office/powerpoint/2010/main" val="3728973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24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Titre</a:t>
            </a:r>
          </a:p>
        </p:txBody>
      </p:sp>
    </p:spTree>
    <p:extLst>
      <p:ext uri="{BB962C8B-B14F-4D97-AF65-F5344CB8AC3E}">
        <p14:creationId xmlns:p14="http://schemas.microsoft.com/office/powerpoint/2010/main" val="3539688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>
          <a:xfrm>
            <a:off x="7614000" y="6378000"/>
            <a:ext cx="1170000" cy="480000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fr-FR" cap="all">
                <a:solidFill>
                  <a:srgbClr val="000000"/>
                </a:solidFill>
              </a:rPr>
              <a:t>Septembre 2020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>
          <a:xfrm>
            <a:off x="360000" y="6378000"/>
            <a:ext cx="5904000" cy="480000"/>
          </a:xfrm>
          <a:prstGeom prst="rect">
            <a:avLst/>
          </a:prstGeom>
        </p:spPr>
        <p:txBody>
          <a:bodyPr/>
          <a:lstStyle/>
          <a:p>
            <a:r>
              <a:rPr lang="fr-FR">
                <a:solidFill>
                  <a:srgbClr val="000000"/>
                </a:solidFill>
              </a:rPr>
              <a:t>Analyse de la déconcentration des décisions RH de l’Etat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>
          <a:xfrm>
            <a:off x="6264000" y="6378000"/>
            <a:ext cx="1350000" cy="480000"/>
          </a:xfrm>
          <a:prstGeom prst="rect">
            <a:avLst/>
          </a:prstGeom>
        </p:spPr>
        <p:txBody>
          <a:bodyPr/>
          <a:lstStyle/>
          <a:p>
            <a:fld id="{733122C9-A0B9-462F-8757-0847AD287B63}" type="slidenum">
              <a:rPr lang="fr-FR" smtClean="0">
                <a:solidFill>
                  <a:srgbClr val="000000"/>
                </a:solidFill>
              </a:rPr>
              <a:pPr/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59998" y="2522624"/>
            <a:ext cx="2520000" cy="3374400"/>
          </a:xfrm>
          <a:prstGeom prst="rect">
            <a:avLst/>
          </a:prstGeo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312000" y="2524800"/>
            <a:ext cx="2520000" cy="3374400"/>
          </a:xfrm>
          <a:prstGeom prst="rect">
            <a:avLst/>
          </a:prstGeo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6263999" y="2524800"/>
            <a:ext cx="2520000" cy="3374400"/>
          </a:xfrm>
          <a:prstGeom prst="rect">
            <a:avLst/>
          </a:prstGeo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1" name="Espace réservé du titre 1">
            <a:extLst>
              <a:ext uri="{FF2B5EF4-FFF2-40B4-BE49-F238E27FC236}">
                <a16:creationId xmlns:a16="http://schemas.microsoft.com/office/drawing/2014/main" id="{BD215200-7D41-4064-B592-ED478A83CBEB}"/>
              </a:ext>
            </a:extLst>
          </p:cNvPr>
          <p:cNvSpPr>
            <a:spLocks noGrp="1"/>
          </p:cNvSpPr>
          <p:nvPr>
            <p:ph type="title"/>
          </p:nvPr>
        </p:nvSpPr>
        <p:spPr bwMode="gray">
          <a:xfrm>
            <a:off x="359999" y="884788"/>
            <a:ext cx="8424000" cy="96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/>
              <a:t>Titre</a:t>
            </a:r>
          </a:p>
        </p:txBody>
      </p:sp>
    </p:spTree>
    <p:extLst>
      <p:ext uri="{BB962C8B-B14F-4D97-AF65-F5344CB8AC3E}">
        <p14:creationId xmlns:p14="http://schemas.microsoft.com/office/powerpoint/2010/main" val="4130091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984000"/>
            <a:ext cx="9144000" cy="58752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tIns="1080000" anchor="ctr" anchorCtr="0"/>
          <a:lstStyle>
            <a:lvl1pPr algn="ctr">
              <a:defRPr cap="all" baseline="0"/>
            </a:lvl1pPr>
          </a:lstStyle>
          <a:p>
            <a:r>
              <a:rPr lang="fr-FR"/>
              <a:t>Sélectionner l’icône pour insérer une image, </a:t>
            </a:r>
            <a:br>
              <a:rPr lang="fr-FR"/>
            </a:br>
            <a:r>
              <a:rPr lang="fr-FR"/>
              <a:t>puis disposer l’image en arrière plan </a:t>
            </a:r>
            <a:br>
              <a:rPr lang="fr-FR"/>
            </a:br>
            <a:r>
              <a:rPr lang="fr-FR"/>
              <a:t>(Sélectionner l’image avec le bouton droit de la souris / </a:t>
            </a:r>
            <a:br>
              <a:rPr lang="fr-FR"/>
            </a:br>
            <a:r>
              <a:rPr lang="fr-FR"/>
              <a:t>Mettre à l’arrière plan)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984000"/>
            <a:ext cx="8424000" cy="53952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tx1"/>
            </a:solidFill>
          </a:ln>
        </p:spPr>
        <p:txBody>
          <a:bodyPr lIns="0" bIns="360000" anchor="ctr" anchorCtr="0"/>
          <a:lstStyle>
            <a:lvl1pPr marL="396000" indent="-396000">
              <a:buFont typeface="+mj-lt"/>
              <a:buAutoNum type="arabicPeriod"/>
              <a:defRPr sz="3250"/>
            </a:lvl1pPr>
          </a:lstStyle>
          <a:p>
            <a:r>
              <a:rPr lang="fr-FR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>
          <a:xfrm>
            <a:off x="7614000" y="6378000"/>
            <a:ext cx="1170000" cy="48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r"/>
            <a:r>
              <a:rPr lang="fr-FR" cap="all">
                <a:solidFill>
                  <a:srgbClr val="000000"/>
                </a:solidFill>
              </a:rPr>
              <a:t>Septembre 2020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>
          <a:xfrm>
            <a:off x="360000" y="6378000"/>
            <a:ext cx="5904000" cy="480000"/>
          </a:xfrm>
          <a:prstGeom prst="rect">
            <a:avLst/>
          </a:prstGeom>
        </p:spPr>
        <p:txBody>
          <a:bodyPr/>
          <a:lstStyle/>
          <a:p>
            <a:r>
              <a:rPr lang="fr-FR">
                <a:solidFill>
                  <a:srgbClr val="000000"/>
                </a:solidFill>
              </a:rPr>
              <a:t>Analyse de la déconcentration des décisions RH de l’Etat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>
          <a:xfrm>
            <a:off x="6264000" y="6378000"/>
            <a:ext cx="1350000" cy="480000"/>
          </a:xfrm>
          <a:prstGeom prst="rect">
            <a:avLst/>
          </a:prstGeom>
        </p:spPr>
        <p:txBody>
          <a:bodyPr/>
          <a:lstStyle/>
          <a:p>
            <a:fld id="{733122C9-A0B9-462F-8757-0847AD287B63}" type="slidenum">
              <a:rPr lang="fr-FR" smtClean="0">
                <a:solidFill>
                  <a:srgbClr val="000000"/>
                </a:solidFill>
              </a:rPr>
              <a:pPr/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4059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ags" Target="../tags/tag1.xml"/><Relationship Id="rId3" Type="http://schemas.openxmlformats.org/officeDocument/2006/relationships/slideLayout" Target="../slideLayouts/slideLayout8.xml"/><Relationship Id="rId7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10" Type="http://schemas.openxmlformats.org/officeDocument/2006/relationships/image" Target="../media/image6.emf"/><Relationship Id="rId4" Type="http://schemas.openxmlformats.org/officeDocument/2006/relationships/slideLayout" Target="../slideLayouts/slideLayout9.xml"/><Relationship Id="rId9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12" r:id="rId5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C7FCB09C-8F4F-4F33-9E84-EE4BAB8AAA4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8"/>
            </p:custDataLst>
          </p:nvPr>
        </p:nvGraphicFramePr>
        <p:xfrm>
          <a:off x="1588" y="2118"/>
          <a:ext cx="1588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9" name="think-cell Slide" r:id="rId9" imgW="530" imgH="531" progId="TCLayout.ActiveDocument.1">
                  <p:embed/>
                </p:oleObj>
              </mc:Choice>
              <mc:Fallback>
                <p:oleObj name="think-cell Slide" r:id="rId9" imgW="530" imgH="531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88" y="2118"/>
                        <a:ext cx="1588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19660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1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500"/>
        </a:spcAft>
        <a:buFont typeface="Arial" pitchFamily="34" charset="0"/>
        <a:buNone/>
        <a:defRPr sz="105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252000" indent="-720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itchFamily="34" charset="0"/>
        <a:buChar char="•"/>
        <a:defRPr sz="950" kern="1200">
          <a:solidFill>
            <a:schemeClr val="tx1"/>
          </a:solidFill>
          <a:latin typeface="+mn-lt"/>
          <a:ea typeface="+mn-ea"/>
          <a:cs typeface="+mn-cs"/>
        </a:defRPr>
      </a:lvl2pPr>
      <a:lvl3pPr marL="432000" indent="-7200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850" kern="1200">
          <a:solidFill>
            <a:schemeClr val="tx1"/>
          </a:solidFill>
          <a:latin typeface="+mn-lt"/>
          <a:ea typeface="+mn-ea"/>
          <a:cs typeface="+mn-cs"/>
        </a:defRPr>
      </a:lvl3pPr>
      <a:lvl4pPr marL="612000" indent="-7200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750" kern="1200">
          <a:solidFill>
            <a:schemeClr val="tx1"/>
          </a:solidFill>
          <a:latin typeface="+mn-lt"/>
          <a:ea typeface="+mn-ea"/>
          <a:cs typeface="+mn-cs"/>
        </a:defRPr>
      </a:lvl4pPr>
      <a:lvl5pPr marL="828000" indent="-7200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re 1"/>
          <p:cNvSpPr>
            <a:spLocks noGrp="1"/>
          </p:cNvSpPr>
          <p:nvPr>
            <p:ph type="ctrTitle"/>
          </p:nvPr>
        </p:nvSpPr>
        <p:spPr bwMode="auto">
          <a:xfrm>
            <a:off x="969014" y="2026511"/>
            <a:ext cx="7158037" cy="166527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br>
              <a:rPr lang="fr-FR" sz="1200" b="0" i="0" u="none" strike="noStrike" baseline="0" dirty="0">
                <a:solidFill>
                  <a:srgbClr val="000000"/>
                </a:solidFill>
                <a:latin typeface="Marianne" panose="02000000000000000000" pitchFamily="2" charset="0"/>
              </a:rPr>
            </a:br>
            <a:r>
              <a:rPr lang="fr-FR" sz="1200" b="0" i="0" u="none" strike="noStrike" baseline="0" dirty="0">
                <a:solidFill>
                  <a:srgbClr val="000000"/>
                </a:solidFill>
                <a:latin typeface="Marianne" panose="02000000000000000000" pitchFamily="2" charset="0"/>
              </a:rPr>
              <a:t> </a:t>
            </a:r>
            <a:r>
              <a:rPr lang="fr-FR" sz="3200" b="0" i="0" u="none" strike="noStrike" baseline="0" dirty="0">
                <a:solidFill>
                  <a:srgbClr val="000000"/>
                </a:solidFill>
                <a:latin typeface="Marianne" panose="02000000000000000000" pitchFamily="2" charset="0"/>
              </a:rPr>
              <a:t>Protection sociale complémentaire dans la fonction publique de l’Etat </a:t>
            </a:r>
            <a:br>
              <a:rPr lang="fr-FR" sz="3200" b="0" i="0" u="none" strike="noStrike" baseline="0" dirty="0">
                <a:solidFill>
                  <a:srgbClr val="000000"/>
                </a:solidFill>
                <a:latin typeface="Marianne" panose="02000000000000000000" pitchFamily="2" charset="0"/>
              </a:rPr>
            </a:br>
            <a:br>
              <a:rPr lang="fr-FR" sz="3200" b="0" i="0" u="none" strike="noStrike" baseline="0" dirty="0">
                <a:solidFill>
                  <a:srgbClr val="000000"/>
                </a:solidFill>
                <a:latin typeface="Marianne" panose="02000000000000000000" pitchFamily="2" charset="0"/>
              </a:rPr>
            </a:br>
            <a:r>
              <a:rPr lang="fr-FR" sz="3200" b="0" i="0" u="none" strike="noStrike" baseline="0" dirty="0">
                <a:solidFill>
                  <a:srgbClr val="000000"/>
                </a:solidFill>
                <a:latin typeface="Marianne" panose="02000000000000000000" pitchFamily="2" charset="0"/>
              </a:rPr>
              <a:t>Prévoyance</a:t>
            </a:r>
            <a:br>
              <a:rPr lang="fr-FR" dirty="0">
                <a:latin typeface="Marianne" panose="02000000000000000000" pitchFamily="2" charset="0"/>
              </a:rPr>
            </a:br>
            <a:br>
              <a:rPr lang="fr-FR" dirty="0">
                <a:latin typeface="Marianne" panose="02000000000000000000" pitchFamily="2" charset="0"/>
              </a:rPr>
            </a:br>
            <a:r>
              <a:rPr lang="fr-FR" dirty="0">
                <a:latin typeface="Marianne" panose="02000000000000000000" pitchFamily="2" charset="0"/>
              </a:rPr>
              <a:t>Septembre 2023</a:t>
            </a:r>
            <a:endParaRPr lang="fr-FR" altLang="fr-FR" dirty="0">
              <a:latin typeface="Section-Bold" charset="0"/>
              <a:ea typeface="ＭＳ Ｐゴシック" panose="020B0600070205080204" pitchFamily="34" charset="-128"/>
            </a:endParaRPr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1877717" y="3326674"/>
            <a:ext cx="5786437" cy="495300"/>
          </a:xfrm>
          <a:prstGeom prst="rect">
            <a:avLst/>
          </a:prstGeom>
        </p:spPr>
        <p:txBody>
          <a:bodyPr/>
          <a:lstStyle>
            <a:lvl1pPr marL="0" indent="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b="0" i="0" kern="1200">
                <a:solidFill>
                  <a:schemeClr val="tx1"/>
                </a:solidFill>
                <a:latin typeface="Section-Medium"/>
                <a:ea typeface="ＭＳ Ｐゴシック" charset="-128"/>
                <a:cs typeface="Section-Medium"/>
              </a:defRPr>
            </a:lvl1pPr>
            <a:lvl2pPr marL="457200" indent="0"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2pPr>
            <a:lvl3pPr marL="914400" indent="0"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3pPr>
            <a:lvl4pPr marL="1371600" indent="0"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4pPr>
            <a:lvl5pPr marL="1828800" indent="0"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endParaRPr lang="fr-FR" dirty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14135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2413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r"/>
            <a:r>
              <a:rPr lang="fr-FR" altLang="fr-FR" dirty="0">
                <a:latin typeface="Section-Medium" charset="0"/>
                <a:ea typeface="ＭＳ Ｐゴシック" panose="020B0600070205080204" pitchFamily="34" charset="-128"/>
              </a:rPr>
              <a:t>Septembre 2023</a:t>
            </a:r>
          </a:p>
        </p:txBody>
      </p:sp>
      <p:sp>
        <p:nvSpPr>
          <p:cNvPr id="8200" name="Espace réservé du texte 8"/>
          <p:cNvSpPr>
            <a:spLocks noGrp="1"/>
          </p:cNvSpPr>
          <p:nvPr>
            <p:ph type="body" idx="15"/>
          </p:nvPr>
        </p:nvSpPr>
        <p:spPr bwMode="auto">
          <a:xfrm>
            <a:off x="457200" y="6450013"/>
            <a:ext cx="6507163" cy="200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fr-FR" altLang="fr-FR" dirty="0">
                <a:latin typeface="Section-Medium" charset="0"/>
                <a:ea typeface="ＭＳ Ｐゴシック" panose="020B0600070205080204" pitchFamily="34" charset="-128"/>
              </a:rPr>
              <a:t>Bureau 5PSR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457200" y="566008"/>
            <a:ext cx="8229600" cy="62847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700" b="1" dirty="0">
                <a:solidFill>
                  <a:schemeClr val="bg1"/>
                </a:solidFill>
              </a:rPr>
              <a:t>Article 16 : principes de mise en œuvre d’une couverture complémentaire</a:t>
            </a:r>
          </a:p>
        </p:txBody>
      </p:sp>
      <p:cxnSp>
        <p:nvCxnSpPr>
          <p:cNvPr id="37" name="Connecteur droit 36"/>
          <p:cNvCxnSpPr/>
          <p:nvPr/>
        </p:nvCxnSpPr>
        <p:spPr>
          <a:xfrm flipH="1">
            <a:off x="583195" y="6222201"/>
            <a:ext cx="7590405" cy="0"/>
          </a:xfrm>
          <a:prstGeom prst="line">
            <a:avLst/>
          </a:prstGeom>
          <a:noFill/>
          <a:ln w="19050" cap="flat" cmpd="sng" algn="ctr">
            <a:solidFill>
              <a:srgbClr val="A5A5A5"/>
            </a:solidFill>
            <a:prstDash val="solid"/>
            <a:miter lim="800000"/>
          </a:ln>
          <a:effectLst/>
        </p:spPr>
      </p:cxnSp>
      <p:sp>
        <p:nvSpPr>
          <p:cNvPr id="3" name="ZoneTexte 2"/>
          <p:cNvSpPr txBox="1"/>
          <p:nvPr/>
        </p:nvSpPr>
        <p:spPr>
          <a:xfrm>
            <a:off x="583195" y="1490007"/>
            <a:ext cx="776173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fr-FR" sz="1400" b="1" dirty="0">
                <a:latin typeface="+mj-lt"/>
              </a:rPr>
              <a:t>Article 16.1 : contrat de prévoyance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fr-FR" sz="1400" b="1" dirty="0">
              <a:latin typeface="+mj-lt"/>
            </a:endParaRPr>
          </a:p>
          <a:p>
            <a:pPr marL="285750" indent="-285750" algn="just">
              <a:buFontTx/>
              <a:buChar char="-"/>
            </a:pPr>
            <a:r>
              <a:rPr lang="fr-FR" sz="1400" dirty="0">
                <a:latin typeface="+mj-lt"/>
              </a:rPr>
              <a:t>Possibilité pour les employeurs publics de proposer des contrats collectifs de prévoyance à leurs agents à compter de 2025</a:t>
            </a:r>
          </a:p>
          <a:p>
            <a:pPr algn="just"/>
            <a:endParaRPr lang="fr-FR" sz="1400" b="1" dirty="0">
              <a:latin typeface="+mj-lt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fr-FR" sz="1400" b="1" dirty="0">
                <a:latin typeface="+mj-lt"/>
              </a:rPr>
              <a:t>Article 16.2 : participation financière de l’Etat</a:t>
            </a:r>
          </a:p>
          <a:p>
            <a:pPr algn="just"/>
            <a:endParaRPr lang="fr-FR" sz="1400" b="1" dirty="0">
              <a:latin typeface="+mj-lt"/>
            </a:endParaRPr>
          </a:p>
          <a:p>
            <a:pPr marL="285750" indent="-285750" algn="just">
              <a:buFontTx/>
              <a:buChar char="-"/>
            </a:pPr>
            <a:r>
              <a:rPr lang="fr-FR" sz="1400" dirty="0">
                <a:latin typeface="+mj-lt"/>
              </a:rPr>
              <a:t>Participation financière de l’Etat conditionnée au respect des niveaux de garanties définis par l’accord interministériel</a:t>
            </a:r>
          </a:p>
          <a:p>
            <a:pPr algn="just"/>
            <a:endParaRPr lang="fr-FR" sz="1400" b="1" dirty="0">
              <a:latin typeface="+mj-lt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fr-FR" sz="1400" b="1" dirty="0">
                <a:latin typeface="+mj-lt"/>
              </a:rPr>
              <a:t>Article 16.3 : mécanismes de solidarité</a:t>
            </a:r>
          </a:p>
          <a:p>
            <a:pPr algn="just"/>
            <a:endParaRPr lang="fr-FR" sz="1400" b="1" dirty="0">
              <a:latin typeface="+mj-lt"/>
            </a:endParaRPr>
          </a:p>
          <a:p>
            <a:pPr marL="285750" indent="-285750" algn="just">
              <a:buFontTx/>
              <a:buChar char="-"/>
            </a:pPr>
            <a:r>
              <a:rPr lang="fr-FR" sz="1400" dirty="0">
                <a:latin typeface="+mj-lt"/>
              </a:rPr>
              <a:t>Encadrement des pratiques contractuelles des organismes d’assurance pour assurer l’adhésion à tarif maitrisé de tous les agents pendant une durée de 6 mois suivant l’entrée en vigueur du contrat de prévoyance ou l’embauche de l’agent lorsque celle-ci est postérieure</a:t>
            </a:r>
          </a:p>
          <a:p>
            <a:pPr marL="285750" indent="-285750" algn="just">
              <a:buFontTx/>
              <a:buChar char="-"/>
            </a:pPr>
            <a:endParaRPr lang="fr-FR" sz="1400" b="1" dirty="0">
              <a:latin typeface="+mj-lt"/>
            </a:endParaRPr>
          </a:p>
          <a:p>
            <a:pPr algn="just"/>
            <a:endParaRPr lang="fr-FR" sz="1400" dirty="0">
              <a:latin typeface="+mj-lt"/>
            </a:endParaRPr>
          </a:p>
          <a:p>
            <a:pPr marL="285750" lvl="1" indent="-285750" algn="just">
              <a:buFont typeface="Wingdings" panose="05000000000000000000" pitchFamily="2" charset="2"/>
              <a:buChar char="q"/>
            </a:pPr>
            <a:endParaRPr lang="fr-FR" sz="1400" dirty="0">
              <a:latin typeface="+mj-lt"/>
            </a:endParaRPr>
          </a:p>
          <a:p>
            <a:pPr marL="0" lvl="1" algn="just"/>
            <a:endParaRPr lang="fr-FR" sz="1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229143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2413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r"/>
            <a:r>
              <a:rPr lang="fr-FR" altLang="fr-FR" dirty="0">
                <a:latin typeface="Section-Medium" charset="0"/>
                <a:ea typeface="ＭＳ Ｐゴシック" panose="020B0600070205080204" pitchFamily="34" charset="-128"/>
              </a:rPr>
              <a:t>Septembre 2023</a:t>
            </a:r>
          </a:p>
        </p:txBody>
      </p:sp>
      <p:sp>
        <p:nvSpPr>
          <p:cNvPr id="8200" name="Espace réservé du texte 8"/>
          <p:cNvSpPr>
            <a:spLocks noGrp="1"/>
          </p:cNvSpPr>
          <p:nvPr>
            <p:ph type="body" idx="15"/>
          </p:nvPr>
        </p:nvSpPr>
        <p:spPr bwMode="auto">
          <a:xfrm>
            <a:off x="457200" y="6450013"/>
            <a:ext cx="6507163" cy="200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fr-FR" altLang="fr-FR" dirty="0">
                <a:latin typeface="Section-Medium" charset="0"/>
                <a:ea typeface="ＭＳ Ｐゴシック" panose="020B0600070205080204" pitchFamily="34" charset="-128"/>
              </a:rPr>
              <a:t>Bureau 5PSR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457200" y="566008"/>
            <a:ext cx="8229600" cy="62847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700" b="1" dirty="0">
                <a:solidFill>
                  <a:schemeClr val="bg1"/>
                </a:solidFill>
              </a:rPr>
              <a:t>Article 17 : incapacité de travail</a:t>
            </a:r>
          </a:p>
        </p:txBody>
      </p:sp>
      <p:cxnSp>
        <p:nvCxnSpPr>
          <p:cNvPr id="37" name="Connecteur droit 36"/>
          <p:cNvCxnSpPr/>
          <p:nvPr/>
        </p:nvCxnSpPr>
        <p:spPr>
          <a:xfrm flipH="1">
            <a:off x="583195" y="6222201"/>
            <a:ext cx="7590405" cy="0"/>
          </a:xfrm>
          <a:prstGeom prst="line">
            <a:avLst/>
          </a:prstGeom>
          <a:noFill/>
          <a:ln w="19050" cap="flat" cmpd="sng" algn="ctr">
            <a:solidFill>
              <a:srgbClr val="A5A5A5"/>
            </a:solidFill>
            <a:prstDash val="solid"/>
            <a:miter lim="800000"/>
          </a:ln>
          <a:effectLst/>
        </p:spPr>
      </p:cxnSp>
      <p:sp>
        <p:nvSpPr>
          <p:cNvPr id="3" name="ZoneTexte 2"/>
          <p:cNvSpPr txBox="1"/>
          <p:nvPr/>
        </p:nvSpPr>
        <p:spPr>
          <a:xfrm>
            <a:off x="583195" y="1490007"/>
            <a:ext cx="776173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fr-FR" sz="1400" b="1" dirty="0">
                <a:latin typeface="+mj-lt"/>
              </a:rPr>
              <a:t>Article 17 : incapacité de travail</a:t>
            </a:r>
          </a:p>
          <a:p>
            <a:pPr algn="just"/>
            <a:endParaRPr lang="fr-FR" sz="1400" b="1" dirty="0">
              <a:latin typeface="+mj-lt"/>
            </a:endParaRPr>
          </a:p>
          <a:p>
            <a:pPr marL="285750" indent="-285750" algn="just">
              <a:buFontTx/>
              <a:buChar char="-"/>
            </a:pPr>
            <a:r>
              <a:rPr lang="fr-FR" sz="1400" dirty="0">
                <a:latin typeface="+mj-lt"/>
              </a:rPr>
              <a:t>Pour les congés de longue maladie et de grave maladie, le niveau de couverture, par le cumul des garanties « employeur » et des garanties complémentaires, est fixé à : </a:t>
            </a:r>
          </a:p>
          <a:p>
            <a:pPr algn="just"/>
            <a:endParaRPr lang="fr-FR" sz="1400" dirty="0">
              <a:latin typeface="+mj-lt"/>
            </a:endParaRPr>
          </a:p>
          <a:p>
            <a:pPr marL="714375" indent="-444500" algn="just">
              <a:buFontTx/>
              <a:buChar char="-"/>
            </a:pPr>
            <a:r>
              <a:rPr lang="fr-FR" sz="1400" dirty="0">
                <a:latin typeface="+mj-lt"/>
              </a:rPr>
              <a:t>100 % de la rémunération la première année</a:t>
            </a:r>
          </a:p>
          <a:p>
            <a:pPr marL="714375" indent="-444500" algn="just">
              <a:buFontTx/>
              <a:buChar char="-"/>
            </a:pPr>
            <a:r>
              <a:rPr lang="fr-FR" sz="1400" dirty="0">
                <a:latin typeface="+mj-lt"/>
              </a:rPr>
              <a:t>75 % de la rémunération la deuxième année</a:t>
            </a:r>
          </a:p>
          <a:p>
            <a:pPr marL="714375" indent="-444500" algn="just">
              <a:buFontTx/>
              <a:buChar char="-"/>
            </a:pPr>
            <a:r>
              <a:rPr lang="fr-FR" sz="1400" dirty="0">
                <a:latin typeface="+mj-lt"/>
              </a:rPr>
              <a:t>75 % de la rémunération la troisième année</a:t>
            </a:r>
          </a:p>
          <a:p>
            <a:pPr algn="just"/>
            <a:endParaRPr lang="fr-FR" sz="1400" b="1" dirty="0">
              <a:latin typeface="+mj-lt"/>
            </a:endParaRPr>
          </a:p>
          <a:p>
            <a:pPr algn="just"/>
            <a:endParaRPr lang="fr-FR" sz="1400" dirty="0">
              <a:latin typeface="+mj-lt"/>
            </a:endParaRPr>
          </a:p>
          <a:p>
            <a:pPr marL="285750" lvl="1" indent="-285750" algn="just">
              <a:buFont typeface="Wingdings" panose="05000000000000000000" pitchFamily="2" charset="2"/>
              <a:buChar char="q"/>
            </a:pPr>
            <a:endParaRPr lang="fr-FR" sz="1400" dirty="0">
              <a:latin typeface="+mj-lt"/>
            </a:endParaRPr>
          </a:p>
          <a:p>
            <a:pPr marL="0" lvl="1" algn="just"/>
            <a:endParaRPr lang="fr-FR" sz="1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66111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2413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r" eaLnBrk="1" hangingPunct="1"/>
            <a:r>
              <a:rPr lang="fr-FR" altLang="fr-FR" dirty="0">
                <a:latin typeface="Section-Medium" charset="0"/>
                <a:ea typeface="ＭＳ Ｐゴシック" panose="020B0600070205080204" pitchFamily="34" charset="-128"/>
              </a:rPr>
              <a:t>Septembre 2023</a:t>
            </a:r>
          </a:p>
        </p:txBody>
      </p:sp>
      <p:sp>
        <p:nvSpPr>
          <p:cNvPr id="8200" name="Espace réservé du texte 8"/>
          <p:cNvSpPr>
            <a:spLocks noGrp="1"/>
          </p:cNvSpPr>
          <p:nvPr>
            <p:ph type="body" idx="15"/>
          </p:nvPr>
        </p:nvSpPr>
        <p:spPr bwMode="auto">
          <a:xfrm>
            <a:off x="457200" y="6450013"/>
            <a:ext cx="6507163" cy="200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fr-FR" altLang="fr-FR" dirty="0">
                <a:latin typeface="Section-Medium" charset="0"/>
                <a:ea typeface="ＭＳ Ｐゴシック" panose="020B0600070205080204" pitchFamily="34" charset="-128"/>
              </a:rPr>
              <a:t>Bureau 5PSR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457200" y="566008"/>
            <a:ext cx="8229600" cy="53840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/>
              <a:t>Ordre du jour : </a:t>
            </a:r>
            <a:endParaRPr lang="fr-FR" sz="2000" b="1" dirty="0"/>
          </a:p>
        </p:txBody>
      </p:sp>
      <p:cxnSp>
        <p:nvCxnSpPr>
          <p:cNvPr id="37" name="Connecteur droit 36"/>
          <p:cNvCxnSpPr/>
          <p:nvPr/>
        </p:nvCxnSpPr>
        <p:spPr>
          <a:xfrm flipH="1">
            <a:off x="583195" y="6222201"/>
            <a:ext cx="7590405" cy="0"/>
          </a:xfrm>
          <a:prstGeom prst="line">
            <a:avLst/>
          </a:prstGeom>
          <a:noFill/>
          <a:ln w="19050" cap="flat" cmpd="sng" algn="ctr">
            <a:solidFill>
              <a:srgbClr val="A5A5A5"/>
            </a:solidFill>
            <a:prstDash val="solid"/>
            <a:miter lim="800000"/>
          </a:ln>
          <a:effectLst/>
        </p:spPr>
      </p:cxnSp>
      <p:sp>
        <p:nvSpPr>
          <p:cNvPr id="3" name="ZoneTexte 2"/>
          <p:cNvSpPr txBox="1"/>
          <p:nvPr/>
        </p:nvSpPr>
        <p:spPr>
          <a:xfrm>
            <a:off x="583195" y="2441405"/>
            <a:ext cx="764471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fr-FR" dirty="0">
              <a:latin typeface="+mn-lt"/>
            </a:endParaRPr>
          </a:p>
          <a:p>
            <a:pPr algn="just"/>
            <a:endParaRPr lang="fr-FR" sz="1600" dirty="0">
              <a:latin typeface="+mn-lt"/>
            </a:endParaRPr>
          </a:p>
          <a:p>
            <a:pPr algn="just"/>
            <a:r>
              <a:rPr lang="fr-FR" sz="1600" dirty="0">
                <a:latin typeface="+mn-lt"/>
              </a:rPr>
              <a:t>Présentation des évolutions par rapport au projet d’accord soumis au groupe de travail le 18 juillet dernier.</a:t>
            </a:r>
          </a:p>
        </p:txBody>
      </p:sp>
    </p:spTree>
    <p:extLst>
      <p:ext uri="{BB962C8B-B14F-4D97-AF65-F5344CB8AC3E}">
        <p14:creationId xmlns:p14="http://schemas.microsoft.com/office/powerpoint/2010/main" val="3985193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55765" y="3086806"/>
            <a:ext cx="7157590" cy="1300056"/>
          </a:xfrm>
        </p:spPr>
        <p:txBody>
          <a:bodyPr/>
          <a:lstStyle/>
          <a:p>
            <a:pPr algn="ctr"/>
            <a:r>
              <a:rPr lang="fr-FR" b="1" dirty="0">
                <a:latin typeface="+mn-lt"/>
              </a:rPr>
              <a:t>Première partie </a:t>
            </a:r>
            <a:br>
              <a:rPr lang="fr-FR" dirty="0">
                <a:latin typeface="+mn-lt"/>
              </a:rPr>
            </a:br>
            <a:r>
              <a:rPr lang="fr-FR" dirty="0">
                <a:latin typeface="+mn-lt"/>
              </a:rPr>
              <a:t>Garanties « employeur »</a:t>
            </a:r>
          </a:p>
        </p:txBody>
      </p:sp>
    </p:spTree>
    <p:extLst>
      <p:ext uri="{BB962C8B-B14F-4D97-AF65-F5344CB8AC3E}">
        <p14:creationId xmlns:p14="http://schemas.microsoft.com/office/powerpoint/2010/main" val="2427344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2413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r"/>
            <a:r>
              <a:rPr lang="fr-FR" altLang="fr-FR" dirty="0">
                <a:latin typeface="Section-Medium" charset="0"/>
                <a:ea typeface="ＭＳ Ｐゴシック" panose="020B0600070205080204" pitchFamily="34" charset="-128"/>
              </a:rPr>
              <a:t>Septembre 2023</a:t>
            </a:r>
          </a:p>
        </p:txBody>
      </p:sp>
      <p:sp>
        <p:nvSpPr>
          <p:cNvPr id="8200" name="Espace réservé du texte 8"/>
          <p:cNvSpPr>
            <a:spLocks noGrp="1"/>
          </p:cNvSpPr>
          <p:nvPr>
            <p:ph type="body" idx="15"/>
          </p:nvPr>
        </p:nvSpPr>
        <p:spPr bwMode="auto">
          <a:xfrm>
            <a:off x="457200" y="6450013"/>
            <a:ext cx="6507163" cy="200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fr-FR" altLang="fr-FR" dirty="0">
                <a:latin typeface="Section-Medium" charset="0"/>
                <a:ea typeface="ＭＳ Ｐゴシック" panose="020B0600070205080204" pitchFamily="34" charset="-128"/>
              </a:rPr>
              <a:t>Bureau 5PSR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457200" y="566008"/>
            <a:ext cx="8229600" cy="62847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700" b="1" dirty="0">
                <a:solidFill>
                  <a:schemeClr val="bg1"/>
                </a:solidFill>
              </a:rPr>
              <a:t>Avant titre Ier</a:t>
            </a:r>
          </a:p>
        </p:txBody>
      </p:sp>
      <p:cxnSp>
        <p:nvCxnSpPr>
          <p:cNvPr id="37" name="Connecteur droit 36"/>
          <p:cNvCxnSpPr/>
          <p:nvPr/>
        </p:nvCxnSpPr>
        <p:spPr>
          <a:xfrm flipH="1">
            <a:off x="583195" y="6222201"/>
            <a:ext cx="7590405" cy="0"/>
          </a:xfrm>
          <a:prstGeom prst="line">
            <a:avLst/>
          </a:prstGeom>
          <a:noFill/>
          <a:ln w="19050" cap="flat" cmpd="sng" algn="ctr">
            <a:solidFill>
              <a:srgbClr val="A5A5A5"/>
            </a:solidFill>
            <a:prstDash val="solid"/>
            <a:miter lim="800000"/>
          </a:ln>
          <a:effectLst/>
        </p:spPr>
      </p:cxnSp>
      <p:sp>
        <p:nvSpPr>
          <p:cNvPr id="3" name="ZoneTexte 2"/>
          <p:cNvSpPr txBox="1"/>
          <p:nvPr/>
        </p:nvSpPr>
        <p:spPr>
          <a:xfrm>
            <a:off x="583195" y="2044005"/>
            <a:ext cx="776173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fr-FR" sz="1400" b="1" dirty="0">
                <a:latin typeface="+mj-lt"/>
              </a:rPr>
              <a:t>Article 1</a:t>
            </a:r>
            <a:r>
              <a:rPr lang="fr-FR" sz="1400" b="1" baseline="30000" dirty="0">
                <a:latin typeface="+mj-lt"/>
              </a:rPr>
              <a:t>er</a:t>
            </a:r>
            <a:r>
              <a:rPr lang="fr-FR" sz="1400" b="1" dirty="0">
                <a:latin typeface="+mj-lt"/>
              </a:rPr>
              <a:t> : bénéficiaires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fr-FR" sz="1400" b="1" dirty="0">
              <a:latin typeface="+mj-lt"/>
            </a:endParaRPr>
          </a:p>
          <a:p>
            <a:pPr marL="285750" indent="-285750" algn="just">
              <a:buFontTx/>
              <a:buChar char="-"/>
            </a:pPr>
            <a:r>
              <a:rPr lang="fr-FR" sz="1400" dirty="0">
                <a:latin typeface="+mj-lt"/>
              </a:rPr>
              <a:t>Le champ d’application des nouvelles garanties « employeur » est défini au premier article du projet d’accord </a:t>
            </a:r>
          </a:p>
          <a:p>
            <a:pPr algn="just"/>
            <a:endParaRPr lang="fr-FR" sz="1400" dirty="0">
              <a:latin typeface="+mj-lt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fr-FR" sz="1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77001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2413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r"/>
            <a:r>
              <a:rPr lang="fr-FR" altLang="fr-FR" dirty="0">
                <a:latin typeface="Section-Medium" charset="0"/>
                <a:ea typeface="ＭＳ Ｐゴシック" panose="020B0600070205080204" pitchFamily="34" charset="-128"/>
              </a:rPr>
              <a:t>Septembre 2023</a:t>
            </a:r>
          </a:p>
        </p:txBody>
      </p:sp>
      <p:sp>
        <p:nvSpPr>
          <p:cNvPr id="8200" name="Espace réservé du texte 8"/>
          <p:cNvSpPr>
            <a:spLocks noGrp="1"/>
          </p:cNvSpPr>
          <p:nvPr>
            <p:ph type="body" idx="15"/>
          </p:nvPr>
        </p:nvSpPr>
        <p:spPr bwMode="auto">
          <a:xfrm>
            <a:off x="457200" y="6450013"/>
            <a:ext cx="6507163" cy="200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fr-FR" altLang="fr-FR" dirty="0">
                <a:latin typeface="Section-Medium" charset="0"/>
                <a:ea typeface="ＭＳ Ｐゴシック" panose="020B0600070205080204" pitchFamily="34" charset="-128"/>
              </a:rPr>
              <a:t>Bureau 5PSR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457200" y="566008"/>
            <a:ext cx="8229600" cy="62847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700" b="1" dirty="0">
                <a:solidFill>
                  <a:schemeClr val="bg1"/>
                </a:solidFill>
              </a:rPr>
              <a:t>Titre Ier – Renforcer la prise en charge de l’incapacité</a:t>
            </a:r>
          </a:p>
        </p:txBody>
      </p:sp>
      <p:cxnSp>
        <p:nvCxnSpPr>
          <p:cNvPr id="37" name="Connecteur droit 36"/>
          <p:cNvCxnSpPr/>
          <p:nvPr/>
        </p:nvCxnSpPr>
        <p:spPr>
          <a:xfrm flipH="1">
            <a:off x="583195" y="6222201"/>
            <a:ext cx="7590405" cy="0"/>
          </a:xfrm>
          <a:prstGeom prst="line">
            <a:avLst/>
          </a:prstGeom>
          <a:noFill/>
          <a:ln w="19050" cap="flat" cmpd="sng" algn="ctr">
            <a:solidFill>
              <a:srgbClr val="A5A5A5"/>
            </a:solidFill>
            <a:prstDash val="solid"/>
            <a:miter lim="800000"/>
          </a:ln>
          <a:effectLst/>
        </p:spPr>
      </p:cxnSp>
      <p:sp>
        <p:nvSpPr>
          <p:cNvPr id="3" name="ZoneTexte 2"/>
          <p:cNvSpPr txBox="1"/>
          <p:nvPr/>
        </p:nvSpPr>
        <p:spPr>
          <a:xfrm>
            <a:off x="583195" y="1490007"/>
            <a:ext cx="7761735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fr-FR" sz="1400" b="1" dirty="0">
                <a:latin typeface="+mj-lt"/>
              </a:rPr>
              <a:t>Article 2 : congé de longue maladie des agents fonctionnaires </a:t>
            </a:r>
          </a:p>
          <a:p>
            <a:pPr algn="just"/>
            <a:endParaRPr lang="fr-FR" sz="1400" dirty="0">
              <a:latin typeface="+mj-lt"/>
            </a:endParaRPr>
          </a:p>
          <a:p>
            <a:pPr marL="285750" indent="-285750" algn="just">
              <a:buFontTx/>
              <a:buChar char="-"/>
            </a:pPr>
            <a:r>
              <a:rPr lang="fr-FR" sz="1400" dirty="0">
                <a:latin typeface="+mj-lt"/>
              </a:rPr>
              <a:t>Les organisations syndicales seront associées aux travaux destinés à la révision de la liste indicative des pathologies du CLM</a:t>
            </a:r>
          </a:p>
          <a:p>
            <a:pPr algn="just"/>
            <a:endParaRPr lang="fr-FR" sz="1400" dirty="0">
              <a:latin typeface="+mj-lt"/>
            </a:endParaRPr>
          </a:p>
          <a:p>
            <a:pPr marL="285750" indent="-285750" algn="just">
              <a:buFontTx/>
              <a:buChar char="-"/>
            </a:pPr>
            <a:r>
              <a:rPr lang="fr-FR" sz="1400" dirty="0">
                <a:latin typeface="+mj-lt"/>
              </a:rPr>
              <a:t>L’assiette de rémunération servant au calcul du niveau d’indemnisation du CLM est définie de la même manière que l’assiette de rémunération du CMO</a:t>
            </a:r>
          </a:p>
          <a:p>
            <a:pPr marL="269875" algn="just"/>
            <a:r>
              <a:rPr lang="fr-FR" sz="1400" i="1" dirty="0">
                <a:solidFill>
                  <a:schemeClr val="accent5"/>
                </a:solidFill>
                <a:latin typeface="+mj-lt"/>
                <a:sym typeface="Wingdings" panose="05000000000000000000" pitchFamily="2" charset="2"/>
              </a:rPr>
              <a:t> </a:t>
            </a:r>
            <a:r>
              <a:rPr lang="fr-FR" sz="1200" i="1" dirty="0">
                <a:solidFill>
                  <a:schemeClr val="accent5"/>
                </a:solidFill>
                <a:latin typeface="+mj-lt"/>
              </a:rPr>
              <a:t>La définition d’une assiette commune est de nature à faciliter la compréhension des agents quant à l’indemnisation perçue, mais aussi le travail des services RH pour déterminer l’indemnisation.</a:t>
            </a:r>
          </a:p>
          <a:p>
            <a:pPr marL="357188" lvl="1" indent="-174625" algn="just">
              <a:buFont typeface="Wingdings" panose="05000000000000000000" pitchFamily="2" charset="2"/>
              <a:buChar char="Ø"/>
            </a:pPr>
            <a:endParaRPr lang="fr-FR" sz="1200" i="1" dirty="0">
              <a:latin typeface="+mj-lt"/>
            </a:endParaRPr>
          </a:p>
          <a:p>
            <a:pPr marL="171450" lvl="1" indent="-171450" algn="just">
              <a:buFont typeface="Wingdings" panose="05000000000000000000" pitchFamily="2" charset="2"/>
              <a:buChar char="q"/>
            </a:pPr>
            <a:r>
              <a:rPr lang="fr-FR" sz="1400" b="1" dirty="0">
                <a:latin typeface="+mj-lt"/>
              </a:rPr>
              <a:t> Article 3 : congé pour raison de santé des agents contractuels</a:t>
            </a:r>
          </a:p>
          <a:p>
            <a:pPr marL="0" lvl="1" algn="just"/>
            <a:endParaRPr lang="fr-FR" sz="1400" b="1" dirty="0">
              <a:latin typeface="+mj-lt"/>
            </a:endParaRPr>
          </a:p>
          <a:p>
            <a:pPr marL="285750" lvl="1" indent="-285750" algn="just">
              <a:buFontTx/>
              <a:buChar char="-"/>
            </a:pPr>
            <a:r>
              <a:rPr lang="fr-FR" sz="1400" dirty="0">
                <a:latin typeface="+mj-lt"/>
              </a:rPr>
              <a:t>Les conditions d’ancienneté de service sont réduites à quatre mois</a:t>
            </a:r>
          </a:p>
          <a:p>
            <a:pPr algn="just"/>
            <a:endParaRPr lang="fr-FR" sz="1400" dirty="0">
              <a:latin typeface="+mj-lt"/>
            </a:endParaRPr>
          </a:p>
          <a:p>
            <a:pPr marL="285750" indent="-285750" algn="just">
              <a:buFontTx/>
              <a:buChar char="-"/>
            </a:pPr>
            <a:r>
              <a:rPr lang="fr-FR" sz="1400" dirty="0">
                <a:latin typeface="+mj-lt"/>
              </a:rPr>
              <a:t>L’assiette de rémunération applicable est précisée en l’absence de traitement indiciaire</a:t>
            </a:r>
          </a:p>
          <a:p>
            <a:pPr marL="285750" indent="-285750" algn="just">
              <a:buFontTx/>
              <a:buChar char="-"/>
            </a:pPr>
            <a:endParaRPr lang="fr-FR" sz="1400" dirty="0">
              <a:latin typeface="+mj-lt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fr-FR" sz="1400" b="1" dirty="0">
                <a:latin typeface="+mj-lt"/>
              </a:rPr>
              <a:t>Article 4 : congé de longue maladie des ouvriers de l’Etat</a:t>
            </a:r>
          </a:p>
          <a:p>
            <a:pPr algn="just"/>
            <a:endParaRPr lang="fr-FR" sz="1400" dirty="0">
              <a:latin typeface="+mj-lt"/>
            </a:endParaRPr>
          </a:p>
          <a:p>
            <a:pPr marL="285750" indent="-285750" algn="just">
              <a:buFontTx/>
              <a:buChar char="-"/>
            </a:pPr>
            <a:r>
              <a:rPr lang="fr-FR" sz="1400" dirty="0">
                <a:latin typeface="+mj-lt"/>
              </a:rPr>
              <a:t>Les droits à congé de longue maladie des ouvriers de l’Etat sont alignés sur ceux des fonctionnaires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fr-FR" sz="1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64572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2413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r"/>
            <a:r>
              <a:rPr lang="fr-FR" altLang="fr-FR" dirty="0">
                <a:latin typeface="Section-Medium" charset="0"/>
                <a:ea typeface="ＭＳ Ｐゴシック" panose="020B0600070205080204" pitchFamily="34" charset="-128"/>
              </a:rPr>
              <a:t>Septembre 2023</a:t>
            </a:r>
          </a:p>
        </p:txBody>
      </p:sp>
      <p:sp>
        <p:nvSpPr>
          <p:cNvPr id="8200" name="Espace réservé du texte 8"/>
          <p:cNvSpPr>
            <a:spLocks noGrp="1"/>
          </p:cNvSpPr>
          <p:nvPr>
            <p:ph type="body" idx="15"/>
          </p:nvPr>
        </p:nvSpPr>
        <p:spPr bwMode="auto">
          <a:xfrm>
            <a:off x="457200" y="6450013"/>
            <a:ext cx="6507163" cy="200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fr-FR" altLang="fr-FR" dirty="0">
                <a:latin typeface="Section-Medium" charset="0"/>
                <a:ea typeface="ＭＳ Ｐゴシック" panose="020B0600070205080204" pitchFamily="34" charset="-128"/>
              </a:rPr>
              <a:t>Bureau 5PSR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457200" y="566008"/>
            <a:ext cx="8229600" cy="62847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700" b="1" dirty="0">
                <a:solidFill>
                  <a:schemeClr val="bg1"/>
                </a:solidFill>
              </a:rPr>
              <a:t>Titre II – Réformer la prise en charge de l’invalidité</a:t>
            </a:r>
          </a:p>
        </p:txBody>
      </p:sp>
      <p:cxnSp>
        <p:nvCxnSpPr>
          <p:cNvPr id="37" name="Connecteur droit 36"/>
          <p:cNvCxnSpPr/>
          <p:nvPr/>
        </p:nvCxnSpPr>
        <p:spPr>
          <a:xfrm flipH="1">
            <a:off x="583195" y="6222201"/>
            <a:ext cx="7590405" cy="0"/>
          </a:xfrm>
          <a:prstGeom prst="line">
            <a:avLst/>
          </a:prstGeom>
          <a:noFill/>
          <a:ln w="19050" cap="flat" cmpd="sng" algn="ctr">
            <a:solidFill>
              <a:srgbClr val="A5A5A5"/>
            </a:solidFill>
            <a:prstDash val="solid"/>
            <a:miter lim="800000"/>
          </a:ln>
          <a:effectLst/>
        </p:spPr>
      </p:cxnSp>
      <p:sp>
        <p:nvSpPr>
          <p:cNvPr id="3" name="ZoneTexte 2"/>
          <p:cNvSpPr txBox="1"/>
          <p:nvPr/>
        </p:nvSpPr>
        <p:spPr>
          <a:xfrm>
            <a:off x="583195" y="1490007"/>
            <a:ext cx="7761735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fr-FR" sz="1400" b="1" dirty="0">
                <a:latin typeface="+mj-lt"/>
              </a:rPr>
              <a:t>Article 5 :  mise en place d’un nouveau régime d’invalidité</a:t>
            </a:r>
          </a:p>
          <a:p>
            <a:pPr algn="just"/>
            <a:endParaRPr lang="fr-FR" sz="1400" dirty="0">
              <a:latin typeface="+mj-lt"/>
            </a:endParaRPr>
          </a:p>
          <a:p>
            <a:pPr marL="285750" indent="-285750" algn="just">
              <a:buFontTx/>
              <a:buChar char="-"/>
            </a:pPr>
            <a:r>
              <a:rPr lang="fr-FR" sz="1400" dirty="0">
                <a:latin typeface="+mj-lt"/>
              </a:rPr>
              <a:t>Les différentes catégories d’invalidité sont définies de la même manière qu’au régime général</a:t>
            </a:r>
          </a:p>
          <a:p>
            <a:pPr algn="just"/>
            <a:endParaRPr lang="fr-FR" sz="1400" dirty="0">
              <a:latin typeface="+mj-lt"/>
            </a:endParaRPr>
          </a:p>
          <a:p>
            <a:pPr marL="285750" indent="-285750" algn="just">
              <a:buFontTx/>
              <a:buChar char="-"/>
            </a:pPr>
            <a:r>
              <a:rPr lang="fr-FR" sz="1400" dirty="0">
                <a:latin typeface="+mj-lt"/>
              </a:rPr>
              <a:t>Les niveaux d’indemnisation par l’employeur de ces catégories sont réhaussés :</a:t>
            </a:r>
          </a:p>
          <a:p>
            <a:pPr marL="742950" lvl="1" indent="-285750" algn="just">
              <a:buFontTx/>
              <a:buChar char="-"/>
            </a:pPr>
            <a:r>
              <a:rPr lang="fr-FR" sz="1400" dirty="0">
                <a:latin typeface="+mj-lt"/>
              </a:rPr>
              <a:t>de 30 à 35 % pour les invalides de 1</a:t>
            </a:r>
            <a:r>
              <a:rPr lang="fr-FR" sz="1400" baseline="30000" dirty="0">
                <a:latin typeface="+mj-lt"/>
              </a:rPr>
              <a:t>ère</a:t>
            </a:r>
            <a:r>
              <a:rPr lang="fr-FR" sz="1400" dirty="0">
                <a:latin typeface="+mj-lt"/>
              </a:rPr>
              <a:t> catégorie ;</a:t>
            </a:r>
          </a:p>
          <a:p>
            <a:pPr marL="742950" lvl="1" indent="-285750" algn="just">
              <a:buFontTx/>
              <a:buChar char="-"/>
            </a:pPr>
            <a:r>
              <a:rPr lang="fr-FR" sz="1400" dirty="0">
                <a:latin typeface="+mj-lt"/>
              </a:rPr>
              <a:t>de 50 à 60 % pour les invalides de 2</a:t>
            </a:r>
            <a:r>
              <a:rPr lang="fr-FR" sz="1400" baseline="30000" dirty="0">
                <a:latin typeface="+mj-lt"/>
              </a:rPr>
              <a:t>ème</a:t>
            </a:r>
            <a:r>
              <a:rPr lang="fr-FR" sz="1400" dirty="0">
                <a:latin typeface="+mj-lt"/>
              </a:rPr>
              <a:t> et 3</a:t>
            </a:r>
            <a:r>
              <a:rPr lang="fr-FR" sz="1400" baseline="30000" dirty="0">
                <a:latin typeface="+mj-lt"/>
              </a:rPr>
              <a:t>ème</a:t>
            </a:r>
            <a:r>
              <a:rPr lang="fr-FR" sz="1400" dirty="0">
                <a:latin typeface="+mj-lt"/>
              </a:rPr>
              <a:t> catégorie.</a:t>
            </a:r>
          </a:p>
          <a:p>
            <a:pPr marL="742950" lvl="1" indent="-285750" algn="just">
              <a:buFontTx/>
              <a:buChar char="-"/>
            </a:pPr>
            <a:endParaRPr lang="fr-FR" sz="1400" dirty="0">
              <a:latin typeface="+mj-lt"/>
            </a:endParaRPr>
          </a:p>
          <a:p>
            <a:pPr marL="285750" lvl="1" indent="-285750" algn="just">
              <a:buFontTx/>
              <a:buChar char="-"/>
            </a:pPr>
            <a:r>
              <a:rPr lang="fr-FR" sz="1400" dirty="0">
                <a:latin typeface="+mj-lt"/>
              </a:rPr>
              <a:t>Les conditions d’acquisition des droits à retraite sont précisées</a:t>
            </a:r>
          </a:p>
          <a:p>
            <a:pPr marL="285750" lvl="1" indent="-285750" algn="just">
              <a:buFontTx/>
              <a:buChar char="-"/>
            </a:pPr>
            <a:endParaRPr lang="fr-FR" sz="1400" dirty="0">
              <a:latin typeface="+mj-lt"/>
            </a:endParaRPr>
          </a:p>
          <a:p>
            <a:pPr marL="285750" lvl="1" indent="-285750" algn="just">
              <a:buFont typeface="Wingdings" panose="05000000000000000000" pitchFamily="2" charset="2"/>
              <a:buChar char="q"/>
            </a:pPr>
            <a:r>
              <a:rPr lang="fr-FR" sz="1400" b="1" dirty="0">
                <a:latin typeface="+mj-lt"/>
              </a:rPr>
              <a:t>Article 6 : bilan du nouveau dispositif d’invalidité</a:t>
            </a:r>
          </a:p>
          <a:p>
            <a:pPr marL="0" lvl="1" algn="just"/>
            <a:endParaRPr lang="fr-FR" sz="1400" dirty="0">
              <a:latin typeface="+mj-lt"/>
            </a:endParaRPr>
          </a:p>
          <a:p>
            <a:pPr marL="285750" lvl="1" indent="-285750" algn="just">
              <a:buFontTx/>
              <a:buChar char="-"/>
            </a:pPr>
            <a:r>
              <a:rPr lang="fr-FR" sz="1400" dirty="0">
                <a:latin typeface="+mj-lt"/>
              </a:rPr>
              <a:t>Un bilan du nouveau dispositif d’invalidité sera réalisé trois ans après son entrée en vigueur</a:t>
            </a:r>
          </a:p>
          <a:p>
            <a:pPr marL="0" lvl="1" algn="just"/>
            <a:endParaRPr lang="fr-FR" sz="1400" dirty="0">
              <a:latin typeface="+mj-lt"/>
            </a:endParaRPr>
          </a:p>
          <a:p>
            <a:pPr marL="285750" lvl="1" indent="-285750" algn="just">
              <a:buFontTx/>
              <a:buChar char="-"/>
            </a:pPr>
            <a:r>
              <a:rPr lang="fr-FR" sz="1400" dirty="0">
                <a:latin typeface="+mj-lt"/>
              </a:rPr>
              <a:t>Ce bilan servira notamment à étudier l’opportunité de simplifier les dispositifs de congés longs</a:t>
            </a:r>
          </a:p>
          <a:p>
            <a:pPr marL="0" lvl="1" algn="just"/>
            <a:endParaRPr lang="fr-FR" sz="1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025196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2413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r"/>
            <a:r>
              <a:rPr lang="fr-FR" altLang="fr-FR" dirty="0">
                <a:latin typeface="Section-Medium" charset="0"/>
                <a:ea typeface="ＭＳ Ｐゴシック" panose="020B0600070205080204" pitchFamily="34" charset="-128"/>
              </a:rPr>
              <a:t>Septembre 2023</a:t>
            </a:r>
          </a:p>
        </p:txBody>
      </p:sp>
      <p:sp>
        <p:nvSpPr>
          <p:cNvPr id="8200" name="Espace réservé du texte 8"/>
          <p:cNvSpPr>
            <a:spLocks noGrp="1"/>
          </p:cNvSpPr>
          <p:nvPr>
            <p:ph type="body" idx="15"/>
          </p:nvPr>
        </p:nvSpPr>
        <p:spPr bwMode="auto">
          <a:xfrm>
            <a:off x="457200" y="6450013"/>
            <a:ext cx="6507163" cy="200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fr-FR" altLang="fr-FR" dirty="0">
                <a:latin typeface="Section-Medium" charset="0"/>
                <a:ea typeface="ＭＳ Ｐゴシック" panose="020B0600070205080204" pitchFamily="34" charset="-128"/>
              </a:rPr>
              <a:t>Bureau 5PSR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457200" y="566008"/>
            <a:ext cx="8229600" cy="62847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700" b="1" dirty="0">
                <a:solidFill>
                  <a:schemeClr val="bg1"/>
                </a:solidFill>
              </a:rPr>
              <a:t>Titre III – Améliorer les garanties des ayants droit des agents décédés </a:t>
            </a:r>
          </a:p>
        </p:txBody>
      </p:sp>
      <p:cxnSp>
        <p:nvCxnSpPr>
          <p:cNvPr id="37" name="Connecteur droit 36"/>
          <p:cNvCxnSpPr/>
          <p:nvPr/>
        </p:nvCxnSpPr>
        <p:spPr>
          <a:xfrm flipH="1">
            <a:off x="583195" y="6222201"/>
            <a:ext cx="7590405" cy="0"/>
          </a:xfrm>
          <a:prstGeom prst="line">
            <a:avLst/>
          </a:prstGeom>
          <a:noFill/>
          <a:ln w="19050" cap="flat" cmpd="sng" algn="ctr">
            <a:solidFill>
              <a:srgbClr val="A5A5A5"/>
            </a:solidFill>
            <a:prstDash val="solid"/>
            <a:miter lim="800000"/>
          </a:ln>
          <a:effectLst/>
        </p:spPr>
      </p:cxnSp>
      <p:sp>
        <p:nvSpPr>
          <p:cNvPr id="3" name="ZoneTexte 2"/>
          <p:cNvSpPr txBox="1"/>
          <p:nvPr/>
        </p:nvSpPr>
        <p:spPr>
          <a:xfrm>
            <a:off x="583195" y="1490007"/>
            <a:ext cx="776173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fr-FR" sz="1400" b="1" dirty="0">
                <a:latin typeface="+mj-lt"/>
              </a:rPr>
              <a:t>Article 9 : rente éducation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fr-FR" sz="1400" b="1" dirty="0">
              <a:latin typeface="+mj-lt"/>
            </a:endParaRPr>
          </a:p>
          <a:p>
            <a:pPr marL="285750" indent="-285750" algn="just">
              <a:buFontTx/>
              <a:buChar char="-"/>
            </a:pPr>
            <a:r>
              <a:rPr lang="fr-FR" sz="1400" dirty="0">
                <a:latin typeface="+mj-lt"/>
              </a:rPr>
              <a:t>La rente éducation est élargie aux enfants des ouvriers de l’Etat ;</a:t>
            </a:r>
          </a:p>
          <a:p>
            <a:pPr algn="just"/>
            <a:endParaRPr lang="fr-FR" sz="1400" b="1" dirty="0">
              <a:latin typeface="+mj-lt"/>
            </a:endParaRPr>
          </a:p>
          <a:p>
            <a:pPr marL="285750" indent="-285750" algn="just">
              <a:buFontTx/>
              <a:buChar char="-"/>
            </a:pPr>
            <a:r>
              <a:rPr lang="fr-FR" sz="1400" dirty="0">
                <a:latin typeface="+mj-lt"/>
              </a:rPr>
              <a:t>Le niveau de la rente éducation pour les enfants de plus de 18 ans est réhaussé de 5 à 15 % du PMSS. </a:t>
            </a:r>
          </a:p>
          <a:p>
            <a:pPr algn="just"/>
            <a:endParaRPr lang="fr-FR" sz="1400" dirty="0">
              <a:latin typeface="+mj-lt"/>
            </a:endParaRPr>
          </a:p>
          <a:p>
            <a:pPr marL="285750" lvl="1" indent="-285750" algn="just">
              <a:buFont typeface="Wingdings" panose="05000000000000000000" pitchFamily="2" charset="2"/>
              <a:buChar char="q"/>
            </a:pPr>
            <a:endParaRPr lang="fr-FR" sz="1400" dirty="0">
              <a:latin typeface="+mj-lt"/>
            </a:endParaRPr>
          </a:p>
          <a:p>
            <a:pPr marL="0" lvl="1" algn="just"/>
            <a:endParaRPr lang="fr-FR" sz="1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477184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2413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r"/>
            <a:r>
              <a:rPr lang="fr-FR" altLang="fr-FR" dirty="0">
                <a:latin typeface="Section-Medium" charset="0"/>
                <a:ea typeface="ＭＳ Ｐゴシック" panose="020B0600070205080204" pitchFamily="34" charset="-128"/>
              </a:rPr>
              <a:t>Septembre 2023</a:t>
            </a:r>
          </a:p>
        </p:txBody>
      </p:sp>
      <p:sp>
        <p:nvSpPr>
          <p:cNvPr id="8200" name="Espace réservé du texte 8"/>
          <p:cNvSpPr>
            <a:spLocks noGrp="1"/>
          </p:cNvSpPr>
          <p:nvPr>
            <p:ph type="body" idx="15"/>
          </p:nvPr>
        </p:nvSpPr>
        <p:spPr bwMode="auto">
          <a:xfrm>
            <a:off x="457200" y="6450013"/>
            <a:ext cx="6507163" cy="200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fr-FR" altLang="fr-FR" dirty="0">
                <a:latin typeface="Section-Medium" charset="0"/>
                <a:ea typeface="ＭＳ Ｐゴシック" panose="020B0600070205080204" pitchFamily="34" charset="-128"/>
              </a:rPr>
              <a:t>Bureau 5PSR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457200" y="566008"/>
            <a:ext cx="8229600" cy="62847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700" b="1" dirty="0">
                <a:solidFill>
                  <a:schemeClr val="bg1"/>
                </a:solidFill>
              </a:rPr>
              <a:t>Titre IV – Favoriser le maintien et le retour </a:t>
            </a:r>
            <a:r>
              <a:rPr lang="fr-FR" sz="1700" b="1">
                <a:solidFill>
                  <a:schemeClr val="bg1"/>
                </a:solidFill>
              </a:rPr>
              <a:t>à l’emploi </a:t>
            </a:r>
            <a:endParaRPr lang="fr-FR" sz="1700" b="1" dirty="0">
              <a:solidFill>
                <a:schemeClr val="bg1"/>
              </a:solidFill>
            </a:endParaRPr>
          </a:p>
        </p:txBody>
      </p:sp>
      <p:cxnSp>
        <p:nvCxnSpPr>
          <p:cNvPr id="37" name="Connecteur droit 36"/>
          <p:cNvCxnSpPr/>
          <p:nvPr/>
        </p:nvCxnSpPr>
        <p:spPr>
          <a:xfrm flipH="1">
            <a:off x="583195" y="6222201"/>
            <a:ext cx="7590405" cy="0"/>
          </a:xfrm>
          <a:prstGeom prst="line">
            <a:avLst/>
          </a:prstGeom>
          <a:noFill/>
          <a:ln w="19050" cap="flat" cmpd="sng" algn="ctr">
            <a:solidFill>
              <a:srgbClr val="A5A5A5"/>
            </a:solidFill>
            <a:prstDash val="solid"/>
            <a:miter lim="800000"/>
          </a:ln>
          <a:effectLst/>
        </p:spPr>
      </p:cxnSp>
      <p:sp>
        <p:nvSpPr>
          <p:cNvPr id="3" name="ZoneTexte 2"/>
          <p:cNvSpPr txBox="1"/>
          <p:nvPr/>
        </p:nvSpPr>
        <p:spPr>
          <a:xfrm>
            <a:off x="583195" y="1490007"/>
            <a:ext cx="7761735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fr-FR" sz="1400" b="1" dirty="0">
                <a:latin typeface="+mj-lt"/>
              </a:rPr>
              <a:t>Article 11 : dispositifs managériaux d’accueil des agents après une absence longue pour raison de santé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fr-FR" sz="1400" b="1" dirty="0">
              <a:latin typeface="+mj-lt"/>
            </a:endParaRPr>
          </a:p>
          <a:p>
            <a:pPr marL="285750" indent="-285750" algn="just">
              <a:buFontTx/>
              <a:buChar char="-"/>
            </a:pPr>
            <a:r>
              <a:rPr lang="fr-FR" sz="1400" dirty="0">
                <a:latin typeface="+mj-lt"/>
              </a:rPr>
              <a:t>L’employeur propose un entretien de reprise d’activité à l’issue d’une période de congé de maladie supérieure à 6 mois </a:t>
            </a:r>
          </a:p>
          <a:p>
            <a:pPr marL="285750" indent="-285750" algn="just">
              <a:buFontTx/>
              <a:buChar char="-"/>
            </a:pPr>
            <a:endParaRPr lang="fr-FR" sz="1400" dirty="0">
              <a:latin typeface="+mj-lt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fr-FR" sz="1400" b="1" dirty="0">
                <a:latin typeface="+mj-lt"/>
              </a:rPr>
              <a:t>Article 13 : aménagement de l’organisation du travail</a:t>
            </a:r>
          </a:p>
          <a:p>
            <a:pPr algn="just"/>
            <a:endParaRPr lang="fr-FR" sz="1400" dirty="0">
              <a:latin typeface="+mj-lt"/>
            </a:endParaRPr>
          </a:p>
          <a:p>
            <a:pPr marL="285750" indent="-285750" algn="just">
              <a:buFontTx/>
              <a:buChar char="-"/>
            </a:pPr>
            <a:r>
              <a:rPr lang="fr-FR" sz="1400" dirty="0">
                <a:latin typeface="+mj-lt"/>
              </a:rPr>
              <a:t>Le maintien ou retour dans l’emploi sera facilité par la mobilisation de l’ensemble des aménagements des horaires et de postes (télétravail élargi, temps partiel thérapeutique)</a:t>
            </a:r>
          </a:p>
          <a:p>
            <a:pPr algn="just"/>
            <a:endParaRPr lang="fr-FR" sz="1400" dirty="0">
              <a:latin typeface="+mj-lt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fr-FR" sz="1400" b="1" dirty="0">
                <a:latin typeface="+mj-lt"/>
              </a:rPr>
              <a:t>Article 14 : reclassement </a:t>
            </a:r>
          </a:p>
          <a:p>
            <a:pPr algn="just"/>
            <a:endParaRPr lang="fr-FR" sz="1400" b="1" dirty="0">
              <a:latin typeface="+mj-lt"/>
            </a:endParaRPr>
          </a:p>
          <a:p>
            <a:pPr algn="just"/>
            <a:r>
              <a:rPr lang="fr-FR" sz="1400" dirty="0">
                <a:latin typeface="+mj-lt"/>
              </a:rPr>
              <a:t>L’Etat s’engage à :</a:t>
            </a:r>
          </a:p>
          <a:p>
            <a:pPr algn="just"/>
            <a:endParaRPr lang="fr-FR" sz="1400" dirty="0">
              <a:latin typeface="+mj-lt"/>
            </a:endParaRPr>
          </a:p>
          <a:p>
            <a:pPr marL="285750" indent="-285750" algn="just">
              <a:buFontTx/>
              <a:buChar char="-"/>
            </a:pPr>
            <a:r>
              <a:rPr lang="fr-FR" sz="1400" dirty="0">
                <a:latin typeface="+mj-lt"/>
              </a:rPr>
              <a:t>Rendre plus effectif les dispositifs de reclassement des fonctionnaires</a:t>
            </a:r>
          </a:p>
          <a:p>
            <a:pPr algn="just"/>
            <a:endParaRPr lang="fr-FR" sz="1400" dirty="0">
              <a:latin typeface="+mj-lt"/>
            </a:endParaRPr>
          </a:p>
          <a:p>
            <a:pPr marL="285750" indent="-285750" algn="just">
              <a:buFontTx/>
              <a:buChar char="-"/>
            </a:pPr>
            <a:r>
              <a:rPr lang="fr-FR" sz="1400" dirty="0">
                <a:latin typeface="+mj-lt"/>
              </a:rPr>
              <a:t>Engager une réflexion sur le dispositif de reclassement applicable aux contractuels</a:t>
            </a:r>
          </a:p>
          <a:p>
            <a:pPr algn="just"/>
            <a:endParaRPr lang="fr-FR" sz="1400" dirty="0">
              <a:latin typeface="+mj-lt"/>
            </a:endParaRPr>
          </a:p>
          <a:p>
            <a:pPr algn="just"/>
            <a:endParaRPr lang="fr-FR" sz="1400" dirty="0">
              <a:latin typeface="+mj-lt"/>
            </a:endParaRPr>
          </a:p>
          <a:p>
            <a:pPr marL="285750" lvl="1" indent="-285750" algn="just">
              <a:buFont typeface="Wingdings" panose="05000000000000000000" pitchFamily="2" charset="2"/>
              <a:buChar char="q"/>
            </a:pPr>
            <a:endParaRPr lang="fr-FR" sz="1400" dirty="0">
              <a:latin typeface="+mj-lt"/>
            </a:endParaRPr>
          </a:p>
          <a:p>
            <a:pPr marL="0" lvl="1" algn="just"/>
            <a:endParaRPr lang="fr-FR" sz="1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567900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55765" y="3086806"/>
            <a:ext cx="7157590" cy="1300056"/>
          </a:xfrm>
        </p:spPr>
        <p:txBody>
          <a:bodyPr/>
          <a:lstStyle/>
          <a:p>
            <a:pPr algn="ctr"/>
            <a:r>
              <a:rPr lang="fr-FR" b="1" dirty="0">
                <a:latin typeface="+mn-lt"/>
              </a:rPr>
              <a:t>Deuxième partie </a:t>
            </a:r>
            <a:br>
              <a:rPr lang="fr-FR" dirty="0">
                <a:latin typeface="+mn-lt"/>
              </a:rPr>
            </a:br>
            <a:r>
              <a:rPr lang="fr-FR" dirty="0">
                <a:latin typeface="+mn-lt"/>
              </a:rPr>
              <a:t>Garanties complémentaires</a:t>
            </a:r>
          </a:p>
        </p:txBody>
      </p:sp>
    </p:spTree>
    <p:extLst>
      <p:ext uri="{BB962C8B-B14F-4D97-AF65-F5344CB8AC3E}">
        <p14:creationId xmlns:p14="http://schemas.microsoft.com/office/powerpoint/2010/main" val="359537011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ersonnalisé 1">
      <a:majorFont>
        <a:latin typeface="Marianne"/>
        <a:ea typeface=""/>
        <a:cs typeface=""/>
      </a:majorFont>
      <a:minorFont>
        <a:latin typeface="Marianne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ésentation1" id="{11C3F1EE-5235-4902-898E-5C48C4E38423}" vid="{71D73275-49CE-43EA-9930-076FF6E1C50F}"/>
    </a:ext>
  </a:extLst>
</a:theme>
</file>

<file path=ppt/theme/theme2.xml><?xml version="1.0" encoding="utf-8"?>
<a:theme xmlns:a="http://schemas.openxmlformats.org/drawingml/2006/main" name="GOUVERNEMENT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Personnalisé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_gouvernement_marianne" id="{307D1C89-B296-4882-8ECC-2BD1C6821949}" vid="{B53EA17D-A77A-459E-979D-FA962BE9015A}"/>
    </a:ext>
  </a:extLst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modele-ppt-DGAFP</Template>
  <TotalTime>8389</TotalTime>
  <Words>721</Words>
  <Application>Microsoft Office PowerPoint</Application>
  <PresentationFormat>Affichage à l'écran (4:3)</PresentationFormat>
  <Paragraphs>117</Paragraphs>
  <Slides>11</Slides>
  <Notes>8</Notes>
  <HiddenSlides>0</HiddenSlides>
  <MMClips>0</MMClips>
  <ScaleCrop>false</ScaleCrop>
  <HeadingPairs>
    <vt:vector size="8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2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20" baseType="lpstr">
      <vt:lpstr>Arial</vt:lpstr>
      <vt:lpstr>Calibri</vt:lpstr>
      <vt:lpstr>Marianne</vt:lpstr>
      <vt:lpstr>Section-Bold</vt:lpstr>
      <vt:lpstr>Section-Medium</vt:lpstr>
      <vt:lpstr>Wingdings</vt:lpstr>
      <vt:lpstr>Thème Office</vt:lpstr>
      <vt:lpstr>GOUVERNEMENT</vt:lpstr>
      <vt:lpstr>think-cell Slide</vt:lpstr>
      <vt:lpstr>  Protection sociale complémentaire dans la fonction publique de l’Etat   Prévoyance  Septembre 2023</vt:lpstr>
      <vt:lpstr>Septembre 2023</vt:lpstr>
      <vt:lpstr>Première partie  Garanties « employeur »</vt:lpstr>
      <vt:lpstr>Septembre 2023</vt:lpstr>
      <vt:lpstr>Septembre 2023</vt:lpstr>
      <vt:lpstr>Septembre 2023</vt:lpstr>
      <vt:lpstr>Septembre 2023</vt:lpstr>
      <vt:lpstr>Septembre 2023</vt:lpstr>
      <vt:lpstr>Deuxième partie  Garanties complémentaires</vt:lpstr>
      <vt:lpstr>Septembre 2023</vt:lpstr>
      <vt:lpstr>Septembre 2023</vt:lpstr>
    </vt:vector>
  </TitlesOfParts>
  <Company>Secrétariat Général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Erica DECULTY</dc:creator>
  <cp:lastModifiedBy>TINLOT Guillaume</cp:lastModifiedBy>
  <cp:revision>545</cp:revision>
  <cp:lastPrinted>2022-11-25T15:33:23Z</cp:lastPrinted>
  <dcterms:created xsi:type="dcterms:W3CDTF">2020-08-27T13:38:47Z</dcterms:created>
  <dcterms:modified xsi:type="dcterms:W3CDTF">2023-09-01T12:08:39Z</dcterms:modified>
</cp:coreProperties>
</file>